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69" r:id="rId3"/>
    <p:sldId id="261" r:id="rId4"/>
    <p:sldId id="272" r:id="rId5"/>
    <p:sldId id="274" r:id="rId6"/>
    <p:sldId id="262" r:id="rId7"/>
    <p:sldId id="263" r:id="rId8"/>
    <p:sldId id="275" r:id="rId9"/>
    <p:sldId id="276" r:id="rId10"/>
    <p:sldId id="277" r:id="rId11"/>
    <p:sldId id="28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90" r:id="rId21"/>
    <p:sldId id="289" r:id="rId22"/>
    <p:sldId id="288" r:id="rId23"/>
    <p:sldId id="307" r:id="rId24"/>
    <p:sldId id="291" r:id="rId25"/>
    <p:sldId id="292" r:id="rId26"/>
    <p:sldId id="293" r:id="rId27"/>
    <p:sldId id="294" r:id="rId28"/>
    <p:sldId id="295" r:id="rId29"/>
    <p:sldId id="301" r:id="rId30"/>
    <p:sldId id="302" r:id="rId31"/>
    <p:sldId id="303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08A"/>
    <a:srgbClr val="0070C0"/>
    <a:srgbClr val="ADB9CA"/>
    <a:srgbClr val="00B050"/>
    <a:srgbClr val="5ACDC6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3" d="100"/>
          <a:sy n="63" d="100"/>
        </p:scale>
        <p:origin x="42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F155-FC2C-4969-B28B-CE418A1B6CF3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2CD0-115D-40D1-909C-989D4A9D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7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5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1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1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2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8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3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98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8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5E12DE21-7267-5B8E-EE31-224A70C9B10D}"/>
              </a:ext>
            </a:extLst>
          </p:cNvPr>
          <p:cNvSpPr/>
          <p:nvPr/>
        </p:nvSpPr>
        <p:spPr>
          <a:xfrm rot="16200000">
            <a:off x="-1041399" y="2920998"/>
            <a:ext cx="6857997" cy="1016000"/>
          </a:xfrm>
          <a:prstGeom prst="round2SameRect">
            <a:avLst>
              <a:gd name="adj1" fmla="val 12683"/>
              <a:gd name="adj2" fmla="val 0"/>
            </a:avLst>
          </a:prstGeom>
          <a:solidFill>
            <a:srgbClr val="01308A"/>
          </a:solidFill>
          <a:ln>
            <a:noFill/>
          </a:ln>
          <a:effectLst>
            <a:outerShdw blurRad="444500" dist="2286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939764C-CA06-8C4C-03F0-07109560FA81}"/>
              </a:ext>
            </a:extLst>
          </p:cNvPr>
          <p:cNvSpPr/>
          <p:nvPr/>
        </p:nvSpPr>
        <p:spPr>
          <a:xfrm rot="10800000" flipV="1">
            <a:off x="1879599" y="864394"/>
            <a:ext cx="2634669" cy="1172964"/>
          </a:xfrm>
          <a:custGeom>
            <a:avLst/>
            <a:gdLst>
              <a:gd name="connsiteX0" fmla="*/ 0 w 1016005"/>
              <a:gd name="connsiteY0" fmla="*/ 190193 h 452329"/>
              <a:gd name="connsiteX1" fmla="*/ 0 w 1016005"/>
              <a:gd name="connsiteY1" fmla="*/ 262134 h 452329"/>
              <a:gd name="connsiteX2" fmla="*/ 62018 w 1016005"/>
              <a:gd name="connsiteY2" fmla="*/ 226163 h 452329"/>
              <a:gd name="connsiteX3" fmla="*/ 1016005 w 1016005"/>
              <a:gd name="connsiteY3" fmla="*/ 0 h 452329"/>
              <a:gd name="connsiteX4" fmla="*/ 1007119 w 1016005"/>
              <a:gd name="connsiteY4" fmla="*/ 44013 h 452329"/>
              <a:gd name="connsiteX5" fmla="*/ 902920 w 1016005"/>
              <a:gd name="connsiteY5" fmla="*/ 113081 h 452329"/>
              <a:gd name="connsiteX6" fmla="*/ 894558 w 1016005"/>
              <a:gd name="connsiteY6" fmla="*/ 111393 h 452329"/>
              <a:gd name="connsiteX7" fmla="*/ 894558 w 1016005"/>
              <a:gd name="connsiteY7" fmla="*/ 113081 h 452329"/>
              <a:gd name="connsiteX8" fmla="*/ 244743 w 1016005"/>
              <a:gd name="connsiteY8" fmla="*/ 113081 h 452329"/>
              <a:gd name="connsiteX9" fmla="*/ 131657 w 1016005"/>
              <a:gd name="connsiteY9" fmla="*/ 226167 h 452329"/>
              <a:gd name="connsiteX10" fmla="*/ 244743 w 1016005"/>
              <a:gd name="connsiteY10" fmla="*/ 339253 h 452329"/>
              <a:gd name="connsiteX11" fmla="*/ 894558 w 1016005"/>
              <a:gd name="connsiteY11" fmla="*/ 339253 h 452329"/>
              <a:gd name="connsiteX12" fmla="*/ 894558 w 1016005"/>
              <a:gd name="connsiteY12" fmla="*/ 340941 h 452329"/>
              <a:gd name="connsiteX13" fmla="*/ 902921 w 1016005"/>
              <a:gd name="connsiteY13" fmla="*/ 339253 h 452329"/>
              <a:gd name="connsiteX14" fmla="*/ 1007120 w 1016005"/>
              <a:gd name="connsiteY14" fmla="*/ 408321 h 452329"/>
              <a:gd name="connsiteX15" fmla="*/ 1016005 w 1016005"/>
              <a:gd name="connsiteY15" fmla="*/ 452329 h 45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16005" h="452329">
                <a:moveTo>
                  <a:pt x="0" y="190193"/>
                </a:moveTo>
                <a:lnTo>
                  <a:pt x="0" y="262134"/>
                </a:lnTo>
                <a:lnTo>
                  <a:pt x="62018" y="226163"/>
                </a:lnTo>
                <a:close/>
                <a:moveTo>
                  <a:pt x="1016005" y="0"/>
                </a:moveTo>
                <a:lnTo>
                  <a:pt x="1007119" y="44013"/>
                </a:lnTo>
                <a:cubicBezTo>
                  <a:pt x="989952" y="84602"/>
                  <a:pt x="949762" y="113081"/>
                  <a:pt x="902920" y="113081"/>
                </a:cubicBezTo>
                <a:lnTo>
                  <a:pt x="894558" y="111393"/>
                </a:lnTo>
                <a:lnTo>
                  <a:pt x="894558" y="113081"/>
                </a:lnTo>
                <a:lnTo>
                  <a:pt x="244743" y="113081"/>
                </a:lnTo>
                <a:cubicBezTo>
                  <a:pt x="182287" y="113081"/>
                  <a:pt x="131657" y="163711"/>
                  <a:pt x="131657" y="226167"/>
                </a:cubicBezTo>
                <a:cubicBezTo>
                  <a:pt x="131657" y="288623"/>
                  <a:pt x="182288" y="339253"/>
                  <a:pt x="244743" y="339253"/>
                </a:cubicBezTo>
                <a:lnTo>
                  <a:pt x="894558" y="339253"/>
                </a:lnTo>
                <a:lnTo>
                  <a:pt x="894558" y="340941"/>
                </a:lnTo>
                <a:lnTo>
                  <a:pt x="902921" y="339253"/>
                </a:lnTo>
                <a:cubicBezTo>
                  <a:pt x="949763" y="339253"/>
                  <a:pt x="989953" y="367732"/>
                  <a:pt x="1007120" y="408321"/>
                </a:cubicBezTo>
                <a:lnTo>
                  <a:pt x="1016005" y="452329"/>
                </a:lnTo>
                <a:close/>
              </a:path>
            </a:pathLst>
          </a:custGeom>
          <a:gradFill flip="none" rotWithShape="1">
            <a:gsLst>
              <a:gs pos="90000">
                <a:srgbClr val="5ACDC6"/>
              </a:gs>
              <a:gs pos="9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한국정보교육원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1991CD-4EFE-0036-57FB-A70D07B89203}"/>
              </a:ext>
            </a:extLst>
          </p:cNvPr>
          <p:cNvSpPr txBox="1"/>
          <p:nvPr/>
        </p:nvSpPr>
        <p:spPr>
          <a:xfrm>
            <a:off x="2032001" y="2764877"/>
            <a:ext cx="8940799" cy="16081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400" kern="0" dirty="0">
                <a:ln w="15875">
                  <a:noFill/>
                </a:ln>
                <a:solidFill>
                  <a:prstClr val="whit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VMWARE </a:t>
            </a:r>
            <a:r>
              <a:rPr lang="en-US" altLang="ko-KR" sz="4400" kern="0" dirty="0" err="1">
                <a:ln w="15875">
                  <a:noFill/>
                </a:ln>
                <a:solidFill>
                  <a:prstClr val="whit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ESXi</a:t>
            </a:r>
            <a:r>
              <a:rPr lang="ko-KR" altLang="en-US" sz="4400" kern="0" dirty="0">
                <a:ln w="15875">
                  <a:noFill/>
                </a:ln>
                <a:solidFill>
                  <a:prstClr val="whit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활용한 </a:t>
            </a:r>
            <a:endParaRPr lang="en-US" altLang="ko-KR" sz="4400" kern="0" dirty="0">
              <a:ln w="15875">
                <a:noFill/>
              </a:ln>
              <a:solidFill>
                <a:prstClr val="whit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0" lvl="2">
              <a:defRPr/>
            </a:pPr>
            <a:r>
              <a:rPr lang="ko-KR" altLang="en-US" sz="4400" kern="0" dirty="0">
                <a:ln w="15875">
                  <a:noFill/>
                </a:ln>
                <a:solidFill>
                  <a:prstClr val="whit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고가용성 서비스 구축</a:t>
            </a:r>
            <a:endParaRPr lang="en-US" altLang="ko-KR" sz="900" kern="0" dirty="0">
              <a:ln w="15875">
                <a:noFill/>
              </a:ln>
              <a:solidFill>
                <a:prstClr val="whit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0" lvl="2">
              <a:defRPr/>
            </a:pPr>
            <a:r>
              <a:rPr lang="ko-KR" altLang="en-US" sz="1050" kern="0" dirty="0">
                <a:ln w="15875">
                  <a:noFill/>
                </a:ln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부제 </a:t>
            </a:r>
            <a:r>
              <a:rPr lang="en-US" altLang="ko-KR" sz="1050" kern="0" dirty="0">
                <a:ln w="15875">
                  <a:noFill/>
                </a:ln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050" kern="0" dirty="0">
                <a:ln w="15875">
                  <a:noFill/>
                </a:ln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유튜브 동영상 시청이 가능한 학원 커뮤니티 사이트</a:t>
            </a:r>
            <a:endParaRPr lang="ko-KR" altLang="en-US" sz="2800" dirty="0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9F863-8840-43CD-AD6B-A37A7C448ED0}"/>
              </a:ext>
            </a:extLst>
          </p:cNvPr>
          <p:cNvSpPr txBox="1"/>
          <p:nvPr/>
        </p:nvSpPr>
        <p:spPr>
          <a:xfrm>
            <a:off x="7030421" y="4975221"/>
            <a:ext cx="4779368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r">
              <a:defRPr/>
            </a:pPr>
            <a:r>
              <a:rPr lang="en-US" altLang="ko-KR" sz="2800" b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2800" b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 algn="r">
              <a:defRPr/>
            </a:pPr>
            <a:r>
              <a:rPr lang="ko-KR" altLang="en-US" sz="1200" b="1" kern="0" dirty="0" err="1">
                <a:ln w="15875">
                  <a:noFill/>
                </a:ln>
                <a:solidFill>
                  <a:prstClr val="white"/>
                </a:solidFill>
              </a:rPr>
              <a:t>구남훈</a:t>
            </a:r>
            <a:r>
              <a:rPr lang="en-US" altLang="ko-KR" sz="1200" b="1" kern="0" dirty="0">
                <a:ln w="158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sz="1200" b="1" kern="0" dirty="0" err="1">
                <a:ln w="15875">
                  <a:noFill/>
                </a:ln>
                <a:solidFill>
                  <a:prstClr val="white"/>
                </a:solidFill>
              </a:rPr>
              <a:t>정형석</a:t>
            </a:r>
            <a:r>
              <a:rPr lang="en-US" altLang="ko-KR" sz="1200" b="1" kern="0" dirty="0">
                <a:ln w="158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sz="1200" b="1" kern="0" dirty="0" err="1">
                <a:ln w="15875">
                  <a:noFill/>
                </a:ln>
                <a:solidFill>
                  <a:prstClr val="white"/>
                </a:solidFill>
              </a:rPr>
              <a:t>한종현</a:t>
            </a:r>
            <a:r>
              <a:rPr lang="en-US" altLang="ko-KR" sz="1200" b="1" kern="0" dirty="0">
                <a:ln w="15875">
                  <a:noFill/>
                </a:ln>
                <a:solidFill>
                  <a:prstClr val="white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prstClr val="white"/>
                </a:solidFill>
              </a:rPr>
              <a:t> </a:t>
            </a:r>
            <a:r>
              <a:rPr lang="ko-KR" altLang="en-US" sz="1200" b="1" kern="0" dirty="0" err="1">
                <a:ln w="15875">
                  <a:noFill/>
                </a:ln>
                <a:solidFill>
                  <a:prstClr val="white"/>
                </a:solidFill>
              </a:rPr>
              <a:t>홍원표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1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1" y="3091072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8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328"/>
            <a:ext cx="4788918" cy="4593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구성현황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운영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VMWARE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38E64A-E757-4CB6-A03C-A27C5DC77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10"/>
          <a:stretch/>
        </p:blipFill>
        <p:spPr>
          <a:xfrm>
            <a:off x="6476568" y="2247114"/>
            <a:ext cx="5412963" cy="24391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3B5D29-6DD5-42C1-90EC-0E253714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11"/>
          <a:stretch/>
        </p:blipFill>
        <p:spPr>
          <a:xfrm>
            <a:off x="1307078" y="2247111"/>
            <a:ext cx="4788919" cy="24391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E8EB18-492D-487D-A765-3C3D77185C55}"/>
              </a:ext>
            </a:extLst>
          </p:cNvPr>
          <p:cNvSpPr txBox="1"/>
          <p:nvPr/>
        </p:nvSpPr>
        <p:spPr>
          <a:xfrm>
            <a:off x="1903169" y="4905142"/>
            <a:ext cx="3348609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VMNIC0</a:t>
            </a:r>
            <a:r>
              <a:rPr lang="ko-KR" altLang="en-US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번은 </a:t>
            </a:r>
            <a:r>
              <a:rPr lang="en-US" altLang="ko-KR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Management Network(134.100.19X.74)</a:t>
            </a:r>
            <a:r>
              <a:rPr lang="ko-KR" altLang="en-US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설정</a:t>
            </a:r>
            <a:endParaRPr lang="en-US" altLang="ko-KR" sz="15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6230DF-ECBE-40D7-A63E-8064C963D58A}"/>
              </a:ext>
            </a:extLst>
          </p:cNvPr>
          <p:cNvSpPr txBox="1"/>
          <p:nvPr/>
        </p:nvSpPr>
        <p:spPr>
          <a:xfrm>
            <a:off x="7269481" y="4831852"/>
            <a:ext cx="4150000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VMNIC1,2 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번은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Service Network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VM Network 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할당에 사용</a:t>
            </a:r>
            <a:endParaRPr lang="en-US" altLang="ko-KR" sz="1200" b="1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VMNIC1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번이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Active, 2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번이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Standby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설정</a:t>
            </a:r>
            <a:endParaRPr lang="en-US" altLang="ko-KR" sz="1200" b="1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번이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Down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되면 자동으로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번으로 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Failback(</a:t>
            </a:r>
            <a:r>
              <a:rPr lang="ko-KR" altLang="en-US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절체 테스트 완료</a:t>
            </a:r>
            <a:r>
              <a:rPr lang="en-US" altLang="ko-KR" sz="12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12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5249F53-1646-4329-8F60-8A266908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968" y="26386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393617520">
            <a:extLst>
              <a:ext uri="{FF2B5EF4-FFF2-40B4-BE49-F238E27FC236}">
                <a16:creationId xmlns:a16="http://schemas.microsoft.com/office/drawing/2014/main" id="{717D83E5-5F5F-4E99-BE0E-D49B4308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21127" r="31664" b="11023"/>
          <a:stretch>
            <a:fillRect/>
          </a:stretch>
        </p:blipFill>
        <p:spPr bwMode="auto">
          <a:xfrm>
            <a:off x="6554171" y="1979808"/>
            <a:ext cx="2954268" cy="269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6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1" y="3091072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9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328"/>
            <a:ext cx="4788918" cy="4593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구성현황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DR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VMWARE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E8EB18-492D-487D-A765-3C3D77185C55}"/>
              </a:ext>
            </a:extLst>
          </p:cNvPr>
          <p:cNvSpPr txBox="1"/>
          <p:nvPr/>
        </p:nvSpPr>
        <p:spPr>
          <a:xfrm>
            <a:off x="4131083" y="5617426"/>
            <a:ext cx="3929828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DR</a:t>
            </a:r>
            <a:r>
              <a:rPr lang="ko-KR" altLang="en-US" sz="15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별도 이중화 없이 구성</a:t>
            </a:r>
            <a:endParaRPr lang="en-US" altLang="ko-KR" sz="1500" b="1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AB5EFA-61FE-4C3F-A718-3E971A515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721" y="1233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393617592">
            <a:extLst>
              <a:ext uri="{FF2B5EF4-FFF2-40B4-BE49-F238E27FC236}">
                <a16:creationId xmlns:a16="http://schemas.microsoft.com/office/drawing/2014/main" id="{35DD5F63-6038-49CD-8DB3-1B21DA61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20" y="1906203"/>
            <a:ext cx="5940425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66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5297"/>
            <a:chOff x="2054559" y="2176253"/>
            <a:chExt cx="2992431" cy="240014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244743" y="4333474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inter-</a:t>
              </a:r>
              <a:r>
                <a:rPr lang="en-US" altLang="ko-KR" sz="15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vlan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(GigabitEthernet0/1.10,1.20)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외부 구간 대역 설정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Router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r="37540" b="44029"/>
          <a:stretch/>
        </p:blipFill>
        <p:spPr bwMode="auto">
          <a:xfrm>
            <a:off x="2807292" y="1890675"/>
            <a:ext cx="6967873" cy="30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DDFDF-D17A-43A7-BB4C-91F26075EDB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01308A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01308A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01308A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45631"/>
            <a:chOff x="2054559" y="2176253"/>
            <a:chExt cx="2992431" cy="242372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357055"/>
              <a:ext cx="2662858" cy="24291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 statistics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설정 상태 확인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Router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44" r="21478" b="544"/>
          <a:stretch/>
        </p:blipFill>
        <p:spPr bwMode="auto">
          <a:xfrm>
            <a:off x="2809105" y="1890772"/>
            <a:ext cx="6915921" cy="30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8099ED-99EA-4CF5-8602-CA79D55AF88B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11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50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01308A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01308A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srgbClr val="01308A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9"/>
            <a:chOff x="2054559" y="2176253"/>
            <a:chExt cx="2992431" cy="2401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334966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정상 작동여부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(IP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변환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확인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Router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-1977" r="36316" b="1977"/>
          <a:stretch/>
        </p:blipFill>
        <p:spPr bwMode="auto">
          <a:xfrm>
            <a:off x="2815257" y="2661447"/>
            <a:ext cx="6903615" cy="13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B1E68B6-06BD-48C0-87F5-04D0801D40C7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12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6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9"/>
            <a:chOff x="2054559" y="2176253"/>
            <a:chExt cx="2992431" cy="2401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334966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내부 구간 ↔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Router 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Trunk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설정</a:t>
              </a:r>
              <a:endParaRPr lang="ko-KR" altLang="en-US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460563" y="109249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Switch(SW)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9521" b="2832"/>
          <a:stretch/>
        </p:blipFill>
        <p:spPr bwMode="auto">
          <a:xfrm>
            <a:off x="2833410" y="2204403"/>
            <a:ext cx="6891616" cy="221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E929CCF-0B8E-41F5-9F36-3C392BB68D5A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13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966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083203"/>
            <a:chOff x="2054559" y="2176253"/>
            <a:chExt cx="2992431" cy="23872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320557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Prod1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스위치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vlan10(134.100.193.X)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대역 할당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Prod1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3622" b="4309"/>
          <a:stretch/>
        </p:blipFill>
        <p:spPr bwMode="auto">
          <a:xfrm>
            <a:off x="2809105" y="1867843"/>
            <a:ext cx="6966060" cy="30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6631D0-DA58-4BDA-AD6A-1A60573892B0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14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20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9"/>
            <a:chOff x="2054559" y="2176253"/>
            <a:chExt cx="2992431" cy="2401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334966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Prod1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스위치 ↔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SW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간 통신을 위한 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Trunk 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</a:t>
              </a:r>
              <a:endParaRPr lang="ko-KR" altLang="en-US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Prod1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" r="30535" b="2124"/>
          <a:stretch/>
        </p:blipFill>
        <p:spPr bwMode="auto">
          <a:xfrm>
            <a:off x="2786652" y="2497326"/>
            <a:ext cx="6938374" cy="16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2053F3-7AE3-48FD-90BC-1F5DCF031341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15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9"/>
            <a:chOff x="2054559" y="2176253"/>
            <a:chExt cx="2992431" cy="2401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334966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Prod2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스위치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vlan20(134.100.194.X)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대역 할당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Prod2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r="1730" b="5174"/>
          <a:stretch/>
        </p:blipFill>
        <p:spPr bwMode="auto">
          <a:xfrm>
            <a:off x="2809106" y="1883056"/>
            <a:ext cx="6929254" cy="29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BBEADE-F299-448E-8819-779795168A11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16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6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9"/>
            <a:chOff x="2054559" y="2176253"/>
            <a:chExt cx="2992431" cy="2401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334966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Prod2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스위치 ↔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SW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간 통신을 위한 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Trunk 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</a:t>
              </a:r>
              <a:endParaRPr lang="ko-KR" altLang="en-US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Router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" r="43760" b="3528"/>
          <a:stretch/>
        </p:blipFill>
        <p:spPr bwMode="auto">
          <a:xfrm>
            <a:off x="2807292" y="2394422"/>
            <a:ext cx="6915921" cy="20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9BBD4BF-10FD-43EE-BF27-DB4F6160A83D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51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1600" dirty="0">
                <a:solidFill>
                  <a:srgbClr val="5ACDC6"/>
                </a:solidFill>
              </a:endParaRPr>
            </a:p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CD93BF-0F82-C8F1-B3F8-CF5A9AD3CFBB}"/>
              </a:ext>
            </a:extLst>
          </p:cNvPr>
          <p:cNvGrpSpPr/>
          <p:nvPr/>
        </p:nvGrpSpPr>
        <p:grpSpPr>
          <a:xfrm>
            <a:off x="165096" y="1665415"/>
            <a:ext cx="1016005" cy="465363"/>
            <a:chOff x="165096" y="2011035"/>
            <a:chExt cx="1016005" cy="465363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939764C-CA06-8C4C-03F0-07109560FA81}"/>
                </a:ext>
              </a:extLst>
            </p:cNvPr>
            <p:cNvSpPr/>
            <p:nvPr/>
          </p:nvSpPr>
          <p:spPr>
            <a:xfrm rot="10800000" flipV="1">
              <a:off x="165096" y="2024069"/>
              <a:ext cx="1016005" cy="452329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6005" h="452329">
                  <a:moveTo>
                    <a:pt x="0" y="190193"/>
                  </a:moveTo>
                  <a:lnTo>
                    <a:pt x="0" y="262134"/>
                  </a:lnTo>
                  <a:lnTo>
                    <a:pt x="62018" y="226163"/>
                  </a:lnTo>
                  <a:close/>
                  <a:moveTo>
                    <a:pt x="1016005" y="0"/>
                  </a:moveTo>
                  <a:lnTo>
                    <a:pt x="1007119" y="44013"/>
                  </a:lnTo>
                  <a:cubicBezTo>
                    <a:pt x="989952" y="84602"/>
                    <a:pt x="949762" y="113081"/>
                    <a:pt x="902920" y="113081"/>
                  </a:cubicBezTo>
                  <a:lnTo>
                    <a:pt x="894558" y="111393"/>
                  </a:lnTo>
                  <a:lnTo>
                    <a:pt x="894558" y="113081"/>
                  </a:lnTo>
                  <a:lnTo>
                    <a:pt x="244743" y="113081"/>
                  </a:lnTo>
                  <a:cubicBezTo>
                    <a:pt x="182287" y="113081"/>
                    <a:pt x="131657" y="163711"/>
                    <a:pt x="131657" y="226167"/>
                  </a:cubicBezTo>
                  <a:cubicBezTo>
                    <a:pt x="131657" y="288623"/>
                    <a:pt x="182288" y="339253"/>
                    <a:pt x="244743" y="339253"/>
                  </a:cubicBezTo>
                  <a:lnTo>
                    <a:pt x="894558" y="339253"/>
                  </a:lnTo>
                  <a:lnTo>
                    <a:pt x="894558" y="340941"/>
                  </a:lnTo>
                  <a:lnTo>
                    <a:pt x="902921" y="339253"/>
                  </a:lnTo>
                  <a:cubicBezTo>
                    <a:pt x="949763" y="339253"/>
                    <a:pt x="989953" y="367732"/>
                    <a:pt x="1007120" y="408321"/>
                  </a:cubicBezTo>
                  <a:lnTo>
                    <a:pt x="1016005" y="452329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FB292C-0E96-ED81-BD3E-8C3BECAEC19E}"/>
                </a:ext>
              </a:extLst>
            </p:cNvPr>
            <p:cNvSpPr/>
            <p:nvPr/>
          </p:nvSpPr>
          <p:spPr>
            <a:xfrm>
              <a:off x="1010189" y="2011035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</a:t>
              </a:r>
              <a:endParaRPr lang="ko-KR" altLang="en-US" sz="7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AE1A1416-5696-BE83-C944-93E510BD0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044651"/>
              </p:ext>
            </p:extLst>
          </p:nvPr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하트 17">
            <a:extLst>
              <a:ext uri="{FF2B5EF4-FFF2-40B4-BE49-F238E27FC236}">
                <a16:creationId xmlns:a16="http://schemas.microsoft.com/office/drawing/2014/main" id="{9CCFB02E-DAF3-DC86-113F-6BBBB043610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E3D9239-BF9F-DABF-6D9D-BE1F687980B4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자유형 23">
            <a:extLst>
              <a:ext uri="{FF2B5EF4-FFF2-40B4-BE49-F238E27FC236}">
                <a16:creationId xmlns:a16="http://schemas.microsoft.com/office/drawing/2014/main" id="{553A8B80-BBDF-4A5C-88A8-DD61F4A51DDB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말풍선: 타원형 11">
            <a:extLst>
              <a:ext uri="{FF2B5EF4-FFF2-40B4-BE49-F238E27FC236}">
                <a16:creationId xmlns:a16="http://schemas.microsoft.com/office/drawing/2014/main" id="{F3473179-9129-BBD6-1AFC-FB7CA185F4D7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9" name="Group 16">
            <a:extLst>
              <a:ext uri="{FF2B5EF4-FFF2-40B4-BE49-F238E27FC236}">
                <a16:creationId xmlns:a16="http://schemas.microsoft.com/office/drawing/2014/main" id="{AFF243F0-D4E4-4C8B-E19D-B34C700BE3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9405FAF-A76E-6D0A-A130-48F19DF65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AA8E4F0-6817-8216-53E4-34D3242D1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72956F6-CD74-0B75-207F-FF8EEE40A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78A9D462-66FB-7A90-AAA3-C1E48924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25" name="Group 36">
            <a:extLst>
              <a:ext uri="{FF2B5EF4-FFF2-40B4-BE49-F238E27FC236}">
                <a16:creationId xmlns:a16="http://schemas.microsoft.com/office/drawing/2014/main" id="{B3C547FD-3286-DA11-326C-8B6A96B72D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3EED6970-89EF-49ED-4330-2AD2BCCA7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7" name="Rectangle 38">
              <a:extLst>
                <a:ext uri="{FF2B5EF4-FFF2-40B4-BE49-F238E27FC236}">
                  <a16:creationId xmlns:a16="http://schemas.microsoft.com/office/drawing/2014/main" id="{E3A6D1CF-1055-6307-6E4B-3371097F8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8" name="Rectangle 39">
              <a:extLst>
                <a:ext uri="{FF2B5EF4-FFF2-40B4-BE49-F238E27FC236}">
                  <a16:creationId xmlns:a16="http://schemas.microsoft.com/office/drawing/2014/main" id="{56AED704-AC92-DAB1-148B-820430FB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9" name="Rectangle 40">
              <a:extLst>
                <a:ext uri="{FF2B5EF4-FFF2-40B4-BE49-F238E27FC236}">
                  <a16:creationId xmlns:a16="http://schemas.microsoft.com/office/drawing/2014/main" id="{F5F6382D-331E-17E5-C628-16CFEDF7A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971F3ED0-BA7C-4D45-1854-9805FEE53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860C1D49-CCE8-AFD2-0F87-5C8ECAED085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E12FF5-155C-49AD-A3E6-A52F59BFCB2D}"/>
              </a:ext>
            </a:extLst>
          </p:cNvPr>
          <p:cNvGrpSpPr/>
          <p:nvPr/>
        </p:nvGrpSpPr>
        <p:grpSpPr>
          <a:xfrm>
            <a:off x="2180902" y="2278801"/>
            <a:ext cx="2588178" cy="2579083"/>
            <a:chOff x="2778438" y="2596636"/>
            <a:chExt cx="2588178" cy="2579083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E8E5368-235A-4F06-8A10-9CF133B9626F}"/>
                </a:ext>
              </a:extLst>
            </p:cNvPr>
            <p:cNvSpPr/>
            <p:nvPr/>
          </p:nvSpPr>
          <p:spPr>
            <a:xfrm>
              <a:off x="2778438" y="2596636"/>
              <a:ext cx="2579083" cy="2579083"/>
            </a:xfrm>
            <a:prstGeom prst="ellipse">
              <a:avLst/>
            </a:prstGeom>
            <a:solidFill>
              <a:srgbClr val="01308A"/>
            </a:solidFill>
            <a:ln w="158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200" b="1" dirty="0">
                <a:ln w="3175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CAE1A-2B22-422C-BAF7-65D05B3044B5}"/>
                </a:ext>
              </a:extLst>
            </p:cNvPr>
            <p:cNvSpPr txBox="1"/>
            <p:nvPr/>
          </p:nvSpPr>
          <p:spPr>
            <a:xfrm>
              <a:off x="2787533" y="3471204"/>
              <a:ext cx="25790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Index</a:t>
              </a:r>
              <a:endParaRPr lang="ko-KR" altLang="en-US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092F81-0C6F-42E2-9CDF-230D18F36671}"/>
              </a:ext>
            </a:extLst>
          </p:cNvPr>
          <p:cNvGrpSpPr/>
          <p:nvPr/>
        </p:nvGrpSpPr>
        <p:grpSpPr>
          <a:xfrm>
            <a:off x="7140910" y="1339759"/>
            <a:ext cx="3843908" cy="5042991"/>
            <a:chOff x="7606352" y="1598240"/>
            <a:chExt cx="2408872" cy="504299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D15EA3-3BBC-4B73-B698-3B428A922646}"/>
                </a:ext>
              </a:extLst>
            </p:cNvPr>
            <p:cNvSpPr txBox="1"/>
            <p:nvPr/>
          </p:nvSpPr>
          <p:spPr>
            <a:xfrm>
              <a:off x="7612001" y="1598240"/>
              <a:ext cx="1977856" cy="4308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프로젝트 개요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A059D0-67ED-4628-9527-8888F5094854}"/>
                </a:ext>
              </a:extLst>
            </p:cNvPr>
            <p:cNvSpPr txBox="1"/>
            <p:nvPr/>
          </p:nvSpPr>
          <p:spPr>
            <a:xfrm>
              <a:off x="7612001" y="2520660"/>
              <a:ext cx="2073361" cy="43088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2.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팀 구성 및 역할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FB815D-FE4C-47CE-BB0D-416032183DE8}"/>
                </a:ext>
              </a:extLst>
            </p:cNvPr>
            <p:cNvSpPr txBox="1"/>
            <p:nvPr/>
          </p:nvSpPr>
          <p:spPr>
            <a:xfrm>
              <a:off x="7606352" y="3443082"/>
              <a:ext cx="2408872" cy="4308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3.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수행 절차 및 방법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10EA18-F661-45D5-BC49-CCB6591AECD1}"/>
                </a:ext>
              </a:extLst>
            </p:cNvPr>
            <p:cNvSpPr txBox="1"/>
            <p:nvPr/>
          </p:nvSpPr>
          <p:spPr>
            <a:xfrm>
              <a:off x="7612001" y="4368602"/>
              <a:ext cx="1548085" cy="4308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4.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수행 결과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56BA6D-98C7-4512-A127-80212E01BD7B}"/>
                </a:ext>
              </a:extLst>
            </p:cNvPr>
            <p:cNvSpPr txBox="1"/>
            <p:nvPr/>
          </p:nvSpPr>
          <p:spPr>
            <a:xfrm>
              <a:off x="7612000" y="5284824"/>
              <a:ext cx="2160739" cy="4308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5.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자체 평가 의견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6CF986-7C4F-4B8E-92CA-6DADC9BFFD24}"/>
                </a:ext>
              </a:extLst>
            </p:cNvPr>
            <p:cNvSpPr txBox="1"/>
            <p:nvPr/>
          </p:nvSpPr>
          <p:spPr>
            <a:xfrm>
              <a:off x="7612000" y="6210344"/>
              <a:ext cx="1160097" cy="4308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6. </a:t>
              </a:r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마치며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5FFDE27-43F7-43AE-82A7-32B4596344B3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0158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7846"/>
            <a:chOff x="2054559" y="2176253"/>
            <a:chExt cx="2992431" cy="240163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334964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VMWARE </a:t>
              </a:r>
              <a:r>
                <a:rPr lang="en-US" altLang="ko-KR" sz="15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ESXi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Console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에서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IP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세팅 후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 IP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접속 확인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VMWARE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공통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9404"/>
          <a:stretch/>
        </p:blipFill>
        <p:spPr bwMode="auto">
          <a:xfrm>
            <a:off x="2809103" y="1876873"/>
            <a:ext cx="6915921" cy="29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18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95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105297"/>
            <a:chOff x="2054559" y="2176253"/>
            <a:chExt cx="2992431" cy="240014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244743" y="4333474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별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IP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대역에 맞는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IP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할당 후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Gateway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통신 가능여부 확인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운영서버 공통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 b="4914"/>
          <a:stretch/>
        </p:blipFill>
        <p:spPr bwMode="auto">
          <a:xfrm>
            <a:off x="2807292" y="1890675"/>
            <a:ext cx="6967873" cy="30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19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01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506721"/>
            <a:chOff x="2054559" y="2176253"/>
            <a:chExt cx="2992431" cy="263483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243983" y="4260467"/>
              <a:ext cx="2662858" cy="55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indent="-28575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물리서버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자원을 가상화 하여 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 Resource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사용</a:t>
              </a:r>
              <a:endParaRPr lang="en-US" altLang="ko-KR" sz="1200" kern="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indent="-28575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CPU(12Core) / Memory(32GB) / Disk (Usable : 458GB(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물리 서버 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Raid5 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구성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285750" marR="0" indent="-28575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Service Network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통신용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Network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사용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운영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VMWARE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4" b="9404"/>
          <a:stretch/>
        </p:blipFill>
        <p:spPr bwMode="auto">
          <a:xfrm>
            <a:off x="2807292" y="1867843"/>
            <a:ext cx="6967873" cy="30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94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502489"/>
            <a:chOff x="2054559" y="2176253"/>
            <a:chExt cx="2992431" cy="26323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243983" y="4260467"/>
              <a:ext cx="2662858" cy="548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    PC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자원을 가상화 하여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 Resource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사용</a:t>
              </a: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    CPU(2Core) / Memory(4GB) / Disk (Usable : 492GB(VMWARE Workstation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할당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    VM Network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Management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겸 통신용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Network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사용</a:t>
              </a: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DR VMWARE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21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1B4D0-98DE-41D9-999C-FEB4B3270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3595992">
            <a:extLst>
              <a:ext uri="{FF2B5EF4-FFF2-40B4-BE49-F238E27FC236}">
                <a16:creationId xmlns:a16="http://schemas.microsoft.com/office/drawing/2014/main" id="{8BA4365C-75B6-4656-92E7-B618026E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04" y="1876874"/>
            <a:ext cx="6915921" cy="29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8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3982537"/>
            <a:chOff x="2054559" y="2176253"/>
            <a:chExt cx="2992431" cy="232836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2131" y="4261703"/>
              <a:ext cx="2662858" cy="24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설치된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Nginx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버전 확인 및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Nginx 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실행 상태 확인 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정상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WEB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8321" b="1199"/>
          <a:stretch/>
        </p:blipFill>
        <p:spPr bwMode="auto">
          <a:xfrm>
            <a:off x="2807292" y="1890675"/>
            <a:ext cx="6915921" cy="29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22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50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732792"/>
            <a:chOff x="2054559" y="2176253"/>
            <a:chExt cx="2992431" cy="276700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67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5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etc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5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nginx</a:t>
              </a:r>
              <a:r>
                <a:rPr lang="en-US" altLang="ko-KR" sz="15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5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nginx.conf</a:t>
              </a:r>
              <a:r>
                <a:rPr lang="en-US" altLang="ko-KR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5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에서 </a:t>
              </a:r>
              <a:r>
                <a:rPr lang="en-US" altLang="ko-KR" sz="1500" kern="0" spc="-1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ginx </a:t>
              </a:r>
              <a:r>
                <a:rPr lang="ko-KR" altLang="en-US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↔ </a:t>
              </a:r>
              <a:r>
                <a:rPr lang="en-US" altLang="ko-KR" sz="1500" kern="0" spc="-1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omcat </a:t>
              </a:r>
              <a:r>
                <a:rPr lang="ko-KR" altLang="en-US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연동 및 </a:t>
              </a:r>
              <a:r>
                <a:rPr lang="en-US" altLang="ko-KR" sz="1500" kern="0" spc="-1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ginx proxy</a:t>
              </a:r>
              <a:r>
                <a:rPr lang="ko-KR" altLang="en-US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사용한 </a:t>
              </a:r>
              <a:endParaRPr lang="en-US" altLang="ko-KR" sz="1500" kern="0" spc="-10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en-US" altLang="ko-KR" sz="1500" kern="0" spc="-1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omcat</a:t>
              </a:r>
              <a:r>
                <a:rPr lang="ko-KR" altLang="en-US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이중화 구성 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(tomcat node </a:t>
              </a:r>
              <a:r>
                <a:rPr lang="ko-KR" altLang="en-US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절체 테스트 완료</a:t>
              </a:r>
              <a:r>
                <a:rPr lang="en-US" altLang="ko-KR" sz="1500" kern="0" spc="-10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WEB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" b="565"/>
          <a:stretch/>
        </p:blipFill>
        <p:spPr bwMode="auto">
          <a:xfrm>
            <a:off x="2807293" y="1871779"/>
            <a:ext cx="6915920" cy="29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23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24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224961"/>
            <a:chOff x="2054559" y="2176253"/>
            <a:chExt cx="2992431" cy="24701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377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java –cp catalina.jar </a:t>
              </a:r>
              <a:r>
                <a:rPr lang="en-US" altLang="ko-KR" sz="1200" kern="0" spc="-9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org.apache.catalina.util.ServerInfo</a:t>
              </a: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/ </a:t>
              </a:r>
              <a:r>
                <a:rPr lang="en-US" altLang="ko-KR" sz="1200" kern="0" spc="-9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systemctl</a:t>
              </a: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status </a:t>
              </a:r>
              <a:r>
                <a:rPr lang="en-US" altLang="ko-KR" sz="1200" kern="0" spc="-9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tomcat.service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syntax 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</a:t>
              </a:r>
              <a:endParaRPr lang="en-US" altLang="ko-KR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설치된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버전 확인 및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실행 상태 확인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정상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WAS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3617592">
            <a:extLst>
              <a:ext uri="{FF2B5EF4-FFF2-40B4-BE49-F238E27FC236}">
                <a16:creationId xmlns:a16="http://schemas.microsoft.com/office/drawing/2014/main" id="{19D432D5-F548-4B4F-BF2D-9BBD7BE3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1" r="-64" b="2863"/>
          <a:stretch/>
        </p:blipFill>
        <p:spPr bwMode="auto">
          <a:xfrm>
            <a:off x="2809105" y="1864895"/>
            <a:ext cx="6915921" cy="298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24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75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220730"/>
            <a:chOff x="2054559" y="2176253"/>
            <a:chExt cx="2992431" cy="246762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375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각각 </a:t>
              </a:r>
              <a:r>
                <a:rPr lang="en-US" altLang="ko-KR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vi /opt/tomcat/conf/server.xml, vi /opt/tomcat/conf/context.xml </a:t>
              </a:r>
              <a:r>
                <a:rPr lang="ko-KR" altLang="en-US" sz="12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내용 추가</a:t>
              </a: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 </a:t>
              </a:r>
              <a:r>
                <a:rPr lang="ko-KR" altLang="en-US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↔ </a:t>
              </a:r>
              <a:r>
                <a:rPr lang="en-US" altLang="ko-KR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MariaDB </a:t>
              </a:r>
              <a:r>
                <a:rPr lang="ko-KR" altLang="en-US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연동을 위한 </a:t>
              </a:r>
              <a:r>
                <a:rPr lang="en-US" altLang="ko-KR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JNDI </a:t>
              </a:r>
              <a:r>
                <a:rPr lang="ko-KR" altLang="en-US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 </a:t>
              </a:r>
              <a:r>
                <a:rPr lang="en-US" altLang="ko-KR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연동 테스트 완료</a:t>
              </a:r>
              <a:r>
                <a:rPr lang="en-US" altLang="ko-KR" sz="1200" kern="0" spc="-3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WAS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25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4C47D4-8974-4EA7-B7BE-172F20734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2" t="42425" r="33851" b="17275"/>
          <a:stretch/>
        </p:blipFill>
        <p:spPr>
          <a:xfrm>
            <a:off x="2807291" y="1864895"/>
            <a:ext cx="6915921" cy="2297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668FCF-C106-475F-9207-915CABDAB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0" t="64453" r="33359" b="26636"/>
          <a:stretch/>
        </p:blipFill>
        <p:spPr>
          <a:xfrm>
            <a:off x="2803112" y="4269070"/>
            <a:ext cx="6915921" cy="5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8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3929494"/>
            <a:chOff x="2054559" y="2176253"/>
            <a:chExt cx="2992431" cy="229735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205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200" kern="0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etc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200" kern="0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my.cnf.d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en-US" altLang="ko-KR" sz="1200" kern="0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server.cnf</a:t>
              </a:r>
              <a:r>
                <a:rPr lang="en-US" altLang="ko-KR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MariaDB Galera Cluster </a:t>
              </a:r>
              <a:r>
                <a:rPr lang="ko-KR" altLang="en-US" sz="12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DB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26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9D2434D-D47E-45E7-AC92-0B48AD1CD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467" y="1410684"/>
            <a:ext cx="13505903" cy="54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393613416">
            <a:extLst>
              <a:ext uri="{FF2B5EF4-FFF2-40B4-BE49-F238E27FC236}">
                <a16:creationId xmlns:a16="http://schemas.microsoft.com/office/drawing/2014/main" id="{AA4D8EAC-BB8A-4A27-A941-22AF189C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31610" r="7634" b="9105"/>
          <a:stretch>
            <a:fillRect/>
          </a:stretch>
        </p:blipFill>
        <p:spPr bwMode="auto">
          <a:xfrm>
            <a:off x="2830467" y="1867884"/>
            <a:ext cx="6894559" cy="297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410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4224961"/>
            <a:chOff x="2054559" y="2176253"/>
            <a:chExt cx="2992431" cy="24701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377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Galera Cluster </a:t>
              </a:r>
              <a:r>
                <a:rPr lang="ko-KR" altLang="en-US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설정 후</a:t>
              </a: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DB Node 2</a:t>
              </a:r>
              <a:r>
                <a:rPr lang="ko-KR" altLang="en-US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 모두 </a:t>
              </a: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Cluster</a:t>
              </a:r>
              <a:r>
                <a:rPr lang="ko-KR" altLang="en-US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가입 확인</a:t>
              </a:r>
              <a:endParaRPr lang="en-US" altLang="ko-KR" sz="1200" kern="0" spc="-9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sz="1200" kern="0" spc="-9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이후 데이터 동기화 테스트 완료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DB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27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4A17B69-3B92-438B-B491-55A29D2D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05" y="2112011"/>
            <a:ext cx="12454232" cy="5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393611688">
            <a:extLst>
              <a:ext uri="{FF2B5EF4-FFF2-40B4-BE49-F238E27FC236}">
                <a16:creationId xmlns:a16="http://schemas.microsoft.com/office/drawing/2014/main" id="{0877D1CF-C9D3-4AEF-B9B4-640BDF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t="61258" r="11174" b="8998"/>
          <a:stretch>
            <a:fillRect/>
          </a:stretch>
        </p:blipFill>
        <p:spPr bwMode="auto">
          <a:xfrm>
            <a:off x="2809105" y="2569211"/>
            <a:ext cx="6883384" cy="16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8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4" y="165098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4" y="2016705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1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184146"/>
              </p:ext>
            </p:extLst>
          </p:nvPr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3B4FF53-3AE9-4FAF-8AEF-700C1FCF98CF}"/>
              </a:ext>
            </a:extLst>
          </p:cNvPr>
          <p:cNvGrpSpPr/>
          <p:nvPr/>
        </p:nvGrpSpPr>
        <p:grpSpPr>
          <a:xfrm>
            <a:off x="4428887" y="1664549"/>
            <a:ext cx="3709152" cy="4599861"/>
            <a:chOff x="4984325" y="1698236"/>
            <a:chExt cx="3709152" cy="459986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ADDC36-70C4-43E0-A2B3-03CFDD63D604}"/>
                </a:ext>
              </a:extLst>
            </p:cNvPr>
            <p:cNvGrpSpPr/>
            <p:nvPr/>
          </p:nvGrpSpPr>
          <p:grpSpPr>
            <a:xfrm>
              <a:off x="4984325" y="1698236"/>
              <a:ext cx="3348609" cy="2839281"/>
              <a:chOff x="5036790" y="1698236"/>
              <a:chExt cx="3348609" cy="283928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396524F-8E54-4F47-987D-A4E430C74D1F}"/>
                  </a:ext>
                </a:extLst>
              </p:cNvPr>
              <p:cNvSpPr/>
              <p:nvPr/>
            </p:nvSpPr>
            <p:spPr>
              <a:xfrm>
                <a:off x="6079211" y="1831482"/>
                <a:ext cx="1263770" cy="12637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16">
                <a:extLst>
                  <a:ext uri="{FF2B5EF4-FFF2-40B4-BE49-F238E27FC236}">
                    <a16:creationId xmlns:a16="http://schemas.microsoft.com/office/drawing/2014/main" id="{EABBBCAD-EE7F-4E16-805D-DFCBCF12F012}"/>
                  </a:ext>
                </a:extLst>
              </p:cNvPr>
              <p:cNvSpPr/>
              <p:nvPr/>
            </p:nvSpPr>
            <p:spPr>
              <a:xfrm>
                <a:off x="5945965" y="1698236"/>
                <a:ext cx="1530262" cy="1879389"/>
              </a:xfrm>
              <a:custGeom>
                <a:avLst/>
                <a:gdLst>
                  <a:gd name="connsiteX0" fmla="*/ 765131 w 1530262"/>
                  <a:gd name="connsiteY0" fmla="*/ 0 h 1879389"/>
                  <a:gd name="connsiteX1" fmla="*/ 1530262 w 1530262"/>
                  <a:gd name="connsiteY1" fmla="*/ 765131 h 1879389"/>
                  <a:gd name="connsiteX2" fmla="*/ 1062955 w 1530262"/>
                  <a:gd name="connsiteY2" fmla="*/ 1470134 h 1879389"/>
                  <a:gd name="connsiteX3" fmla="*/ 952636 w 1530262"/>
                  <a:gd name="connsiteY3" fmla="*/ 1504379 h 1879389"/>
                  <a:gd name="connsiteX4" fmla="*/ 765130 w 1530262"/>
                  <a:gd name="connsiteY4" fmla="*/ 1879389 h 1879389"/>
                  <a:gd name="connsiteX5" fmla="*/ 577626 w 1530262"/>
                  <a:gd name="connsiteY5" fmla="*/ 1504379 h 1879389"/>
                  <a:gd name="connsiteX6" fmla="*/ 467308 w 1530262"/>
                  <a:gd name="connsiteY6" fmla="*/ 1470134 h 1879389"/>
                  <a:gd name="connsiteX7" fmla="*/ 0 w 1530262"/>
                  <a:gd name="connsiteY7" fmla="*/ 765131 h 1879389"/>
                  <a:gd name="connsiteX8" fmla="*/ 765131 w 1530262"/>
                  <a:gd name="connsiteY8" fmla="*/ 0 h 187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262" h="1879389">
                    <a:moveTo>
                      <a:pt x="765131" y="0"/>
                    </a:moveTo>
                    <a:cubicBezTo>
                      <a:pt x="1187701" y="0"/>
                      <a:pt x="1530262" y="342561"/>
                      <a:pt x="1530262" y="765131"/>
                    </a:cubicBezTo>
                    <a:cubicBezTo>
                      <a:pt x="1530262" y="1082059"/>
                      <a:pt x="1337572" y="1353981"/>
                      <a:pt x="1062955" y="1470134"/>
                    </a:cubicBezTo>
                    <a:lnTo>
                      <a:pt x="952636" y="1504379"/>
                    </a:lnTo>
                    <a:lnTo>
                      <a:pt x="765130" y="1879389"/>
                    </a:lnTo>
                    <a:lnTo>
                      <a:pt x="577626" y="1504379"/>
                    </a:lnTo>
                    <a:lnTo>
                      <a:pt x="467308" y="1470134"/>
                    </a:lnTo>
                    <a:cubicBezTo>
                      <a:pt x="192691" y="1353981"/>
                      <a:pt x="0" y="1082059"/>
                      <a:pt x="0" y="765131"/>
                    </a:cubicBezTo>
                    <a:cubicBezTo>
                      <a:pt x="0" y="342561"/>
                      <a:pt x="342561" y="0"/>
                      <a:pt x="765131" y="0"/>
                    </a:cubicBezTo>
                    <a:close/>
                  </a:path>
                </a:pathLst>
              </a:custGeom>
              <a:noFill/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2DF61FC-D860-41A7-B74D-5108110275FB}"/>
                  </a:ext>
                </a:extLst>
              </p:cNvPr>
              <p:cNvSpPr/>
              <p:nvPr/>
            </p:nvSpPr>
            <p:spPr>
              <a:xfrm>
                <a:off x="6585095" y="3659855"/>
                <a:ext cx="252000" cy="252000"/>
              </a:xfrm>
              <a:prstGeom prst="ellipse">
                <a:avLst/>
              </a:prstGeom>
              <a:noFill/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CCCB0DC-FC9D-4E5D-8A1E-C073DCE9A58E}"/>
                  </a:ext>
                </a:extLst>
              </p:cNvPr>
              <p:cNvSpPr/>
              <p:nvPr/>
            </p:nvSpPr>
            <p:spPr>
              <a:xfrm>
                <a:off x="6646669" y="3721429"/>
                <a:ext cx="128852" cy="128852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9423974-D28D-4F53-90C0-B84F9CD43AA8}"/>
                  </a:ext>
                </a:extLst>
              </p:cNvPr>
              <p:cNvSpPr/>
              <p:nvPr/>
            </p:nvSpPr>
            <p:spPr>
              <a:xfrm>
                <a:off x="5036790" y="4078160"/>
                <a:ext cx="3348609" cy="45935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b="1" dirty="0">
                    <a:solidFill>
                      <a:srgbClr val="44546A">
                        <a:lumMod val="75000"/>
                      </a:srgbClr>
                    </a:solidFill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프로젝트 목표</a:t>
                </a:r>
                <a:endPara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99" name="자유형 23">
                <a:extLst>
                  <a:ext uri="{FF2B5EF4-FFF2-40B4-BE49-F238E27FC236}">
                    <a16:creationId xmlns:a16="http://schemas.microsoft.com/office/drawing/2014/main" id="{384E0D53-C244-40A8-B0FA-CF9402765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9846" y="2286242"/>
                <a:ext cx="322498" cy="297498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5ACDC6"/>
              </a:solidFill>
              <a:ln w="0">
                <a:solidFill>
                  <a:srgbClr val="5ACD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5F1870-9A20-4A04-A06E-F3B3BE1D7E1C}"/>
                </a:ext>
              </a:extLst>
            </p:cNvPr>
            <p:cNvSpPr txBox="1"/>
            <p:nvPr/>
          </p:nvSpPr>
          <p:spPr>
            <a:xfrm>
              <a:off x="5344868" y="4582819"/>
              <a:ext cx="3348609" cy="17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</a:t>
              </a:r>
              <a:r>
                <a:rPr lang="ko-KR" altLang="en-US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인프라 및 서비스의 </a:t>
              </a:r>
              <a:r>
                <a:rPr lang="ko-KR" altLang="en-US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이중화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통한 </a:t>
              </a:r>
              <a:r>
                <a:rPr lang="ko-KR" altLang="en-US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고가용성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확보 </a:t>
              </a:r>
            </a:p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</a:t>
              </a:r>
              <a:r>
                <a:rPr lang="en-US" altLang="ko-KR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VMWARE </a:t>
              </a:r>
              <a:r>
                <a:rPr lang="en-US" altLang="ko-KR" sz="1000" b="1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ESXi</a:t>
              </a:r>
              <a:r>
                <a:rPr lang="ko-KR" altLang="en-US" sz="1000" kern="0" spc="0" dirty="0" err="1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사용한 가상서버 운용</a:t>
              </a:r>
            </a:p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Zabbix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통한 모니터링 환경 구축</a:t>
              </a:r>
            </a:p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통한 내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외부망간 통신 구성</a:t>
              </a:r>
            </a:p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DR</a:t>
              </a:r>
              <a:r>
                <a:rPr lang="ko-KR" altLang="en-US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구성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으로 운영 안정성 확보</a:t>
              </a:r>
            </a:p>
            <a:p>
              <a:pPr marL="0" marR="0" indent="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kern="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NFS</a:t>
              </a:r>
              <a:r>
                <a:rPr lang="ko-KR" altLang="en-US" sz="1000" b="1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서버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통한 운영 ↔ </a:t>
              </a:r>
              <a:r>
                <a:rPr lang="en-US" altLang="ko-KR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DR </a:t>
              </a:r>
              <a:r>
                <a:rPr lang="ko-KR" altLang="en-US" sz="1000" kern="0" spc="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간 데이터 동기화 구성</a:t>
              </a:r>
              <a:endParaRPr lang="ko-KR" altLang="en-US" sz="1000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B4662F6-2FD0-4A93-9C18-6F9B3B0C96FF}"/>
              </a:ext>
            </a:extLst>
          </p:cNvPr>
          <p:cNvGrpSpPr/>
          <p:nvPr/>
        </p:nvGrpSpPr>
        <p:grpSpPr>
          <a:xfrm>
            <a:off x="1083997" y="1664549"/>
            <a:ext cx="3348609" cy="4221319"/>
            <a:chOff x="1128376" y="1698236"/>
            <a:chExt cx="3348609" cy="422131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E3BE456-24FA-465C-8869-4A414E892D3D}"/>
                </a:ext>
              </a:extLst>
            </p:cNvPr>
            <p:cNvSpPr/>
            <p:nvPr/>
          </p:nvSpPr>
          <p:spPr>
            <a:xfrm>
              <a:off x="2176910" y="1831482"/>
              <a:ext cx="1263770" cy="1263770"/>
            </a:xfrm>
            <a:prstGeom prst="ellipse">
              <a:avLst/>
            </a:prstGeom>
            <a:solidFill>
              <a:srgbClr val="5ACDC6"/>
            </a:solidFill>
            <a:ln>
              <a:solidFill>
                <a:srgbClr val="5ACD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16">
              <a:extLst>
                <a:ext uri="{FF2B5EF4-FFF2-40B4-BE49-F238E27FC236}">
                  <a16:creationId xmlns:a16="http://schemas.microsoft.com/office/drawing/2014/main" id="{E3362E3A-E0EE-4E83-9E8E-E609DCEDE50D}"/>
                </a:ext>
              </a:extLst>
            </p:cNvPr>
            <p:cNvSpPr/>
            <p:nvPr/>
          </p:nvSpPr>
          <p:spPr>
            <a:xfrm>
              <a:off x="2043664" y="1698236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5ACD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C89E32B-22C9-4DD4-B906-E86242AD2572}"/>
                </a:ext>
              </a:extLst>
            </p:cNvPr>
            <p:cNvSpPr/>
            <p:nvPr/>
          </p:nvSpPr>
          <p:spPr>
            <a:xfrm>
              <a:off x="2682794" y="3659855"/>
              <a:ext cx="252000" cy="252000"/>
            </a:xfrm>
            <a:prstGeom prst="ellipse">
              <a:avLst/>
            </a:prstGeom>
            <a:noFill/>
            <a:ln>
              <a:solidFill>
                <a:srgbClr val="5ACD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B8F32FD-ACE9-43B1-B707-90A02551A30B}"/>
                </a:ext>
              </a:extLst>
            </p:cNvPr>
            <p:cNvSpPr/>
            <p:nvPr/>
          </p:nvSpPr>
          <p:spPr>
            <a:xfrm>
              <a:off x="2744368" y="3721429"/>
              <a:ext cx="128852" cy="128852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5ACD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9BACFDF-9CB3-4974-BD4A-03B4BCB1FAAA}"/>
                </a:ext>
              </a:extLst>
            </p:cNvPr>
            <p:cNvSpPr/>
            <p:nvPr/>
          </p:nvSpPr>
          <p:spPr>
            <a:xfrm>
              <a:off x="1204356" y="4078160"/>
              <a:ext cx="3172630" cy="45935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프로젝트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주제</a:t>
              </a:r>
              <a:endPara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grpSp>
          <p:nvGrpSpPr>
            <p:cNvPr id="64" name="Group 31">
              <a:extLst>
                <a:ext uri="{FF2B5EF4-FFF2-40B4-BE49-F238E27FC236}">
                  <a16:creationId xmlns:a16="http://schemas.microsoft.com/office/drawing/2014/main" id="{05268149-18E5-43B7-9323-7AC9C5B063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86183" y="2332017"/>
              <a:ext cx="260146" cy="315697"/>
              <a:chOff x="2647" y="1727"/>
              <a:chExt cx="192" cy="233"/>
            </a:xfrm>
            <a:solidFill>
              <a:schemeClr val="bg1"/>
            </a:soli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7778D6A2-3F27-4771-AE77-199907A53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843BB2DC-3775-460B-B67C-F7FB3245F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983274A-3506-4DEF-AD0D-3AA018DE6F4A}"/>
                </a:ext>
              </a:extLst>
            </p:cNvPr>
            <p:cNvSpPr txBox="1"/>
            <p:nvPr/>
          </p:nvSpPr>
          <p:spPr>
            <a:xfrm>
              <a:off x="1128376" y="4561491"/>
              <a:ext cx="3348609" cy="135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b="1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VMWARE</a:t>
              </a:r>
              <a:r>
                <a:rPr lang="ko-KR" altLang="en-US" sz="1800" b="1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800" b="1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ESXi</a:t>
              </a:r>
              <a:r>
                <a:rPr lang="ko-KR" altLang="en-US" sz="1800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</a:t>
              </a:r>
              <a:r>
                <a:rPr lang="ko-KR" altLang="en-US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활용한</a:t>
              </a: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고가용성 서비스 구축</a:t>
              </a:r>
              <a:endPara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부제 </a:t>
              </a:r>
              <a:r>
                <a:rPr lang="en-US" altLang="ko-KR" sz="10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유튜브 동영상 시청이 가능한</a:t>
              </a:r>
              <a:endPara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학원 커뮤니티 사이트</a:t>
              </a:r>
              <a:endPara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4FE82D3-F167-47B9-906D-91E8679C60E2}"/>
              </a:ext>
            </a:extLst>
          </p:cNvPr>
          <p:cNvGrpSpPr/>
          <p:nvPr/>
        </p:nvGrpSpPr>
        <p:grpSpPr>
          <a:xfrm>
            <a:off x="8130639" y="1680570"/>
            <a:ext cx="3382432" cy="3799825"/>
            <a:chOff x="8652874" y="1698236"/>
            <a:chExt cx="3382432" cy="379982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94AC543-F8AB-4FB8-8F1A-1F74838B0FCD}"/>
                </a:ext>
              </a:extLst>
            </p:cNvPr>
            <p:cNvSpPr/>
            <p:nvPr/>
          </p:nvSpPr>
          <p:spPr>
            <a:xfrm>
              <a:off x="10291441" y="3721429"/>
              <a:ext cx="128852" cy="128852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5ACD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5F2864-F77B-4E57-A547-0E38560FD229}"/>
                </a:ext>
              </a:extLst>
            </p:cNvPr>
            <p:cNvGrpSpPr/>
            <p:nvPr/>
          </p:nvGrpSpPr>
          <p:grpSpPr>
            <a:xfrm>
              <a:off x="8652874" y="1698236"/>
              <a:ext cx="3382432" cy="2818036"/>
              <a:chOff x="6161134" y="1698236"/>
              <a:chExt cx="3382432" cy="2818036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E639408B-618B-4FD2-B876-A223DB12D2F4}"/>
                  </a:ext>
                </a:extLst>
              </p:cNvPr>
              <p:cNvSpPr/>
              <p:nvPr/>
            </p:nvSpPr>
            <p:spPr>
              <a:xfrm>
                <a:off x="7232244" y="1831482"/>
                <a:ext cx="1263770" cy="12637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16">
                <a:extLst>
                  <a:ext uri="{FF2B5EF4-FFF2-40B4-BE49-F238E27FC236}">
                    <a16:creationId xmlns:a16="http://schemas.microsoft.com/office/drawing/2014/main" id="{1839571B-B37F-4A1C-8333-C0F50B874996}"/>
                  </a:ext>
                </a:extLst>
              </p:cNvPr>
              <p:cNvSpPr/>
              <p:nvPr/>
            </p:nvSpPr>
            <p:spPr>
              <a:xfrm>
                <a:off x="7098998" y="1698236"/>
                <a:ext cx="1530262" cy="1879389"/>
              </a:xfrm>
              <a:custGeom>
                <a:avLst/>
                <a:gdLst>
                  <a:gd name="connsiteX0" fmla="*/ 765131 w 1530262"/>
                  <a:gd name="connsiteY0" fmla="*/ 0 h 1879389"/>
                  <a:gd name="connsiteX1" fmla="*/ 1530262 w 1530262"/>
                  <a:gd name="connsiteY1" fmla="*/ 765131 h 1879389"/>
                  <a:gd name="connsiteX2" fmla="*/ 1062955 w 1530262"/>
                  <a:gd name="connsiteY2" fmla="*/ 1470134 h 1879389"/>
                  <a:gd name="connsiteX3" fmla="*/ 952636 w 1530262"/>
                  <a:gd name="connsiteY3" fmla="*/ 1504379 h 1879389"/>
                  <a:gd name="connsiteX4" fmla="*/ 765130 w 1530262"/>
                  <a:gd name="connsiteY4" fmla="*/ 1879389 h 1879389"/>
                  <a:gd name="connsiteX5" fmla="*/ 577626 w 1530262"/>
                  <a:gd name="connsiteY5" fmla="*/ 1504379 h 1879389"/>
                  <a:gd name="connsiteX6" fmla="*/ 467308 w 1530262"/>
                  <a:gd name="connsiteY6" fmla="*/ 1470134 h 1879389"/>
                  <a:gd name="connsiteX7" fmla="*/ 0 w 1530262"/>
                  <a:gd name="connsiteY7" fmla="*/ 765131 h 1879389"/>
                  <a:gd name="connsiteX8" fmla="*/ 765131 w 1530262"/>
                  <a:gd name="connsiteY8" fmla="*/ 0 h 187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262" h="1879389">
                    <a:moveTo>
                      <a:pt x="765131" y="0"/>
                    </a:moveTo>
                    <a:cubicBezTo>
                      <a:pt x="1187701" y="0"/>
                      <a:pt x="1530262" y="342561"/>
                      <a:pt x="1530262" y="765131"/>
                    </a:cubicBezTo>
                    <a:cubicBezTo>
                      <a:pt x="1530262" y="1082059"/>
                      <a:pt x="1337572" y="1353981"/>
                      <a:pt x="1062955" y="1470134"/>
                    </a:cubicBezTo>
                    <a:lnTo>
                      <a:pt x="952636" y="1504379"/>
                    </a:lnTo>
                    <a:lnTo>
                      <a:pt x="765130" y="1879389"/>
                    </a:lnTo>
                    <a:lnTo>
                      <a:pt x="577626" y="1504379"/>
                    </a:lnTo>
                    <a:lnTo>
                      <a:pt x="467308" y="1470134"/>
                    </a:lnTo>
                    <a:cubicBezTo>
                      <a:pt x="192691" y="1353981"/>
                      <a:pt x="0" y="1082059"/>
                      <a:pt x="0" y="765131"/>
                    </a:cubicBezTo>
                    <a:cubicBezTo>
                      <a:pt x="0" y="342561"/>
                      <a:pt x="342561" y="0"/>
                      <a:pt x="765131" y="0"/>
                    </a:cubicBezTo>
                    <a:close/>
                  </a:path>
                </a:pathLst>
              </a:custGeom>
              <a:noFill/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0917BDA1-19BB-45C3-993F-47B713E4E853}"/>
                  </a:ext>
                </a:extLst>
              </p:cNvPr>
              <p:cNvSpPr/>
              <p:nvPr/>
            </p:nvSpPr>
            <p:spPr>
              <a:xfrm>
                <a:off x="7738128" y="3659855"/>
                <a:ext cx="252000" cy="252000"/>
              </a:xfrm>
              <a:prstGeom prst="ellipse">
                <a:avLst/>
              </a:prstGeom>
              <a:noFill/>
              <a:ln>
                <a:solidFill>
                  <a:srgbClr val="5ACDC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97B4188-98DF-4180-BA11-FFB38AEE187A}"/>
                  </a:ext>
                </a:extLst>
              </p:cNvPr>
              <p:cNvSpPr/>
              <p:nvPr/>
            </p:nvSpPr>
            <p:spPr>
              <a:xfrm>
                <a:off x="6161134" y="4056915"/>
                <a:ext cx="3382432" cy="459357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b="1" dirty="0">
                    <a:solidFill>
                      <a:srgbClr val="44546A">
                        <a:lumMod val="75000"/>
                      </a:srgbClr>
                    </a:solidFill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기획의도 및 기대 효과</a:t>
                </a:r>
                <a:endParaRPr lang="en-US" altLang="ko-KR" sz="1100" b="1" dirty="0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endParaRPr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7592DA1B-A838-413C-91CE-E2C29F4C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3632" y="2266159"/>
                <a:ext cx="240991" cy="336627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5ACDC6"/>
              </a:solidFill>
              <a:ln>
                <a:solidFill>
                  <a:srgbClr val="5ACDC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B03FBE-5582-443E-95D9-80D2A515D755}"/>
                </a:ext>
              </a:extLst>
            </p:cNvPr>
            <p:cNvSpPr txBox="1"/>
            <p:nvPr/>
          </p:nvSpPr>
          <p:spPr>
            <a:xfrm>
              <a:off x="8669786" y="4600699"/>
              <a:ext cx="3348609" cy="89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교육과정에서 다룬 </a:t>
              </a:r>
              <a:r>
                <a:rPr lang="ko-KR" altLang="en-US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네트워크</a:t>
              </a:r>
              <a:r>
                <a:rPr lang="ko-KR" altLang="en-US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부터 </a:t>
              </a:r>
              <a:r>
                <a:rPr lang="ko-KR" altLang="en-US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가상화</a:t>
              </a:r>
              <a:r>
                <a:rPr lang="en-US" altLang="ko-KR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, WEB, WAS, DB,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    </a:t>
              </a:r>
              <a:r>
                <a:rPr lang="ko-KR" altLang="en-US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개발까지 포괄</a:t>
              </a:r>
              <a:r>
                <a:rPr lang="ko-KR" altLang="en-US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적으로 활용 가능한 주제라고 판단하여 기획</a:t>
              </a:r>
              <a:r>
                <a:rPr lang="en-US" altLang="ko-KR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HA(High-Availability) </a:t>
              </a:r>
              <a:r>
                <a:rPr lang="ko-KR" altLang="en-US" sz="900" b="1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구성</a:t>
              </a:r>
              <a:r>
                <a:rPr lang="ko-KR" altLang="en-US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을 통해 인프라와 서비스 간의 </a:t>
              </a:r>
              <a:endParaRPr lang="en-US" altLang="ko-KR" sz="900" dirty="0">
                <a:solidFill>
                  <a:srgbClr val="01308A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    </a:t>
              </a:r>
              <a:r>
                <a:rPr lang="ko-KR" altLang="en-US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경기천년제목 Light" panose="02020403020101020101" pitchFamily="18" charset="-127"/>
                </a:rPr>
                <a:t>이해도를 높이고 가용성 확보의 필요성을 체감</a:t>
              </a:r>
              <a:r>
                <a:rPr lang="en-US" altLang="ko-KR" sz="900" dirty="0">
                  <a:solidFill>
                    <a:srgbClr val="01308A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.</a:t>
              </a:r>
              <a:endParaRPr lang="ko-KR" altLang="en-US" sz="900" dirty="0">
                <a:solidFill>
                  <a:srgbClr val="01308A"/>
                </a:solidFill>
                <a:latin typeface="Yu Gothic UI Semilight" panose="020B0400000000000000" pitchFamily="34" charset="-128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45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3929494"/>
            <a:chOff x="2054559" y="2176253"/>
            <a:chExt cx="2992431" cy="229735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205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Zabbix </a:t>
              </a:r>
              <a:r>
                <a:rPr lang="ko-KR" altLang="en-US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설치 후 웹 접속을 위한 방화벽 정책 적용</a:t>
              </a: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모니터링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28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4A17B69-3B92-438B-B491-55A29D2D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05" y="2112011"/>
            <a:ext cx="12454232" cy="5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055EF1-967A-4D82-9B4E-01F787C5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00" y="1876874"/>
            <a:ext cx="6915921" cy="18095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210E79-F1A7-4E5A-97D8-D28387B0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99" y="3937191"/>
            <a:ext cx="6906827" cy="9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9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1" y="1787197"/>
            <a:ext cx="7137524" cy="3929494"/>
            <a:chOff x="2054559" y="2176253"/>
            <a:chExt cx="2992431" cy="229735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205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Zabbix </a:t>
              </a:r>
              <a:r>
                <a:rPr lang="ko-KR" altLang="en-US" sz="1200" kern="0" spc="-90" dirty="0">
                  <a:solidFill>
                    <a:srgbClr val="01308A"/>
                  </a:solidFill>
                  <a:effectLst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웹 접속 후 호스트 등록 모니터링 상태 확인 </a:t>
              </a: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1077386" y="1082868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구성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모니터링 서버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EF1B-1768-45D3-A591-A30B37CD5843}"/>
              </a:ext>
            </a:extLst>
          </p:cNvPr>
          <p:cNvSpPr txBox="1"/>
          <p:nvPr/>
        </p:nvSpPr>
        <p:spPr>
          <a:xfrm>
            <a:off x="960551" y="3171775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29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4A17B69-3B92-438B-B491-55A29D2D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05" y="2112011"/>
            <a:ext cx="12454232" cy="5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820A57-8B9E-4AD2-887B-FE439E03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92" y="1876874"/>
            <a:ext cx="6915920" cy="29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F59BA-9F2F-45DB-A0BF-11EA57B3248B}"/>
              </a:ext>
            </a:extLst>
          </p:cNvPr>
          <p:cNvGrpSpPr/>
          <p:nvPr/>
        </p:nvGrpSpPr>
        <p:grpSpPr>
          <a:xfrm>
            <a:off x="163574" y="3836968"/>
            <a:ext cx="1023508" cy="465363"/>
            <a:chOff x="165096" y="2011035"/>
            <a:chExt cx="1016005" cy="465363"/>
          </a:xfrm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B0FBD51-6F74-43CF-A119-793382CD32EA}"/>
                </a:ext>
              </a:extLst>
            </p:cNvPr>
            <p:cNvSpPr/>
            <p:nvPr/>
          </p:nvSpPr>
          <p:spPr>
            <a:xfrm rot="10800000" flipV="1">
              <a:off x="165096" y="2024069"/>
              <a:ext cx="1016005" cy="452329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6005" h="452329">
                  <a:moveTo>
                    <a:pt x="0" y="190193"/>
                  </a:moveTo>
                  <a:lnTo>
                    <a:pt x="0" y="262134"/>
                  </a:lnTo>
                  <a:lnTo>
                    <a:pt x="62018" y="226163"/>
                  </a:lnTo>
                  <a:close/>
                  <a:moveTo>
                    <a:pt x="1016005" y="0"/>
                  </a:moveTo>
                  <a:lnTo>
                    <a:pt x="1007119" y="44013"/>
                  </a:lnTo>
                  <a:cubicBezTo>
                    <a:pt x="989952" y="84602"/>
                    <a:pt x="949762" y="113081"/>
                    <a:pt x="902920" y="113081"/>
                  </a:cubicBezTo>
                  <a:lnTo>
                    <a:pt x="894558" y="111393"/>
                  </a:lnTo>
                  <a:lnTo>
                    <a:pt x="894558" y="113081"/>
                  </a:lnTo>
                  <a:lnTo>
                    <a:pt x="244743" y="113081"/>
                  </a:lnTo>
                  <a:cubicBezTo>
                    <a:pt x="182287" y="113081"/>
                    <a:pt x="131657" y="163711"/>
                    <a:pt x="131657" y="226167"/>
                  </a:cubicBezTo>
                  <a:cubicBezTo>
                    <a:pt x="131657" y="288623"/>
                    <a:pt x="182288" y="339253"/>
                    <a:pt x="244743" y="339253"/>
                  </a:cubicBezTo>
                  <a:lnTo>
                    <a:pt x="894558" y="339253"/>
                  </a:lnTo>
                  <a:lnTo>
                    <a:pt x="894558" y="340941"/>
                  </a:lnTo>
                  <a:lnTo>
                    <a:pt x="902921" y="339253"/>
                  </a:lnTo>
                  <a:cubicBezTo>
                    <a:pt x="949763" y="339253"/>
                    <a:pt x="989953" y="367732"/>
                    <a:pt x="1007120" y="408321"/>
                  </a:cubicBezTo>
                  <a:lnTo>
                    <a:pt x="1016005" y="452329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96FA55E-FBFF-4403-9423-57E30022CAB1}"/>
                </a:ext>
              </a:extLst>
            </p:cNvPr>
            <p:cNvSpPr/>
            <p:nvPr/>
          </p:nvSpPr>
          <p:spPr>
            <a:xfrm>
              <a:off x="1010189" y="2011035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700" b="1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결과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027D5E-B439-4C5A-BC6C-2663B3C20F25}"/>
              </a:ext>
            </a:extLst>
          </p:cNvPr>
          <p:cNvGrpSpPr/>
          <p:nvPr/>
        </p:nvGrpSpPr>
        <p:grpSpPr>
          <a:xfrm>
            <a:off x="2663700" y="1787196"/>
            <a:ext cx="7604250" cy="5575413"/>
            <a:chOff x="2054559" y="2176253"/>
            <a:chExt cx="2992431" cy="229735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F72421-CFFD-4A70-9F0C-3E5DAF58FA64}"/>
                </a:ext>
              </a:extLst>
            </p:cNvPr>
            <p:cNvSpPr/>
            <p:nvPr/>
          </p:nvSpPr>
          <p:spPr>
            <a:xfrm>
              <a:off x="2054559" y="2176253"/>
              <a:ext cx="858970" cy="858970"/>
            </a:xfrm>
            <a:prstGeom prst="rect">
              <a:avLst/>
            </a:prstGeom>
            <a:solidFill>
              <a:srgbClr val="5AC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71C026-9C9D-4C77-9C0A-6A32F3FD9371}"/>
                </a:ext>
              </a:extLst>
            </p:cNvPr>
            <p:cNvSpPr/>
            <p:nvPr/>
          </p:nvSpPr>
          <p:spPr>
            <a:xfrm>
              <a:off x="2115520" y="2228683"/>
              <a:ext cx="2899523" cy="17399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BB2D2B-0B44-43A3-BAB4-BDF5222615B5}"/>
                </a:ext>
              </a:extLst>
            </p:cNvPr>
            <p:cNvSpPr/>
            <p:nvPr/>
          </p:nvSpPr>
          <p:spPr>
            <a:xfrm>
              <a:off x="2165944" y="4268480"/>
              <a:ext cx="2662858" cy="205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endParaRPr lang="ko-KR" altLang="en-US" sz="1200" kern="0" spc="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EA1D40EC-7FD9-41C7-9FAC-F839AF95CC24}"/>
                </a:ext>
              </a:extLst>
            </p:cNvPr>
            <p:cNvSpPr/>
            <p:nvPr/>
          </p:nvSpPr>
          <p:spPr>
            <a:xfrm rot="10800000">
              <a:off x="4448990" y="3433257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1308A"/>
            </a:solidFill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CFE4D2-08BD-44C8-9D4A-42ACF462337B}"/>
              </a:ext>
            </a:extLst>
          </p:cNvPr>
          <p:cNvSpPr/>
          <p:nvPr/>
        </p:nvSpPr>
        <p:spPr>
          <a:xfrm>
            <a:off x="235419" y="1078541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시연영상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75D25C-8FB1-4A1C-B124-05D511D69AD0}"/>
              </a:ext>
            </a:extLst>
          </p:cNvPr>
          <p:cNvSpPr txBox="1"/>
          <p:nvPr/>
        </p:nvSpPr>
        <p:spPr>
          <a:xfrm>
            <a:off x="949397" y="3817724"/>
            <a:ext cx="452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</a:t>
            </a:r>
            <a:endParaRPr lang="ko-KR" altLang="en-US" sz="500" dirty="0">
              <a:solidFill>
                <a:srgbClr val="013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2배속">
            <a:hlinkClick r:id="" action="ppaction://media"/>
            <a:extLst>
              <a:ext uri="{FF2B5EF4-FFF2-40B4-BE49-F238E27FC236}">
                <a16:creationId xmlns:a16="http://schemas.microsoft.com/office/drawing/2014/main" id="{6A9C49EA-976A-4038-9A67-A0058ABC5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4593" y="1912485"/>
            <a:ext cx="7368685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141AF5-9080-4F1D-BA1B-C57E8E942A1D}"/>
              </a:ext>
            </a:extLst>
          </p:cNvPr>
          <p:cNvGrpSpPr/>
          <p:nvPr/>
        </p:nvGrpSpPr>
        <p:grpSpPr>
          <a:xfrm>
            <a:off x="164011" y="4169421"/>
            <a:ext cx="1248461" cy="845122"/>
            <a:chOff x="164528" y="3092069"/>
            <a:chExt cx="1248461" cy="84512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3F5BA1C-FB7E-4FCB-8509-F7A95B52A445}"/>
                </a:ext>
              </a:extLst>
            </p:cNvPr>
            <p:cNvGrpSpPr/>
            <p:nvPr/>
          </p:nvGrpSpPr>
          <p:grpSpPr>
            <a:xfrm>
              <a:off x="164528" y="3092069"/>
              <a:ext cx="1018386" cy="845122"/>
              <a:chOff x="165094" y="2016705"/>
              <a:chExt cx="1018386" cy="845122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40996D7C-866E-4E30-B156-CE100398BE83}"/>
                  </a:ext>
                </a:extLst>
              </p:cNvPr>
              <p:cNvSpPr/>
              <p:nvPr/>
            </p:nvSpPr>
            <p:spPr>
              <a:xfrm rot="10800000" flipV="1">
                <a:off x="165094" y="2016705"/>
                <a:ext cx="1018386" cy="845122"/>
              </a:xfrm>
              <a:custGeom>
                <a:avLst/>
                <a:gdLst>
                  <a:gd name="connsiteX0" fmla="*/ 0 w 1016005"/>
                  <a:gd name="connsiteY0" fmla="*/ 19019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1016005 w 1016005"/>
                  <a:gd name="connsiteY3" fmla="*/ 0 h 452329"/>
                  <a:gd name="connsiteX4" fmla="*/ 1007119 w 1016005"/>
                  <a:gd name="connsiteY4" fmla="*/ 44013 h 452329"/>
                  <a:gd name="connsiteX5" fmla="*/ 902920 w 1016005"/>
                  <a:gd name="connsiteY5" fmla="*/ 113081 h 452329"/>
                  <a:gd name="connsiteX6" fmla="*/ 894558 w 1016005"/>
                  <a:gd name="connsiteY6" fmla="*/ 111393 h 452329"/>
                  <a:gd name="connsiteX7" fmla="*/ 894558 w 1016005"/>
                  <a:gd name="connsiteY7" fmla="*/ 113081 h 452329"/>
                  <a:gd name="connsiteX8" fmla="*/ 244743 w 1016005"/>
                  <a:gd name="connsiteY8" fmla="*/ 113081 h 452329"/>
                  <a:gd name="connsiteX9" fmla="*/ 131657 w 1016005"/>
                  <a:gd name="connsiteY9" fmla="*/ 226167 h 452329"/>
                  <a:gd name="connsiteX10" fmla="*/ 244743 w 1016005"/>
                  <a:gd name="connsiteY10" fmla="*/ 339253 h 452329"/>
                  <a:gd name="connsiteX11" fmla="*/ 894558 w 1016005"/>
                  <a:gd name="connsiteY11" fmla="*/ 339253 h 452329"/>
                  <a:gd name="connsiteX12" fmla="*/ 894558 w 1016005"/>
                  <a:gd name="connsiteY12" fmla="*/ 340941 h 452329"/>
                  <a:gd name="connsiteX13" fmla="*/ 902921 w 1016005"/>
                  <a:gd name="connsiteY13" fmla="*/ 339253 h 452329"/>
                  <a:gd name="connsiteX14" fmla="*/ 1007120 w 1016005"/>
                  <a:gd name="connsiteY14" fmla="*/ 408321 h 452329"/>
                  <a:gd name="connsiteX15" fmla="*/ 1016005 w 1016005"/>
                  <a:gd name="connsiteY15" fmla="*/ 452329 h 452329"/>
                  <a:gd name="connsiteX0" fmla="*/ 0 w 1016005"/>
                  <a:gd name="connsiteY0" fmla="*/ 19019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0 w 1016005"/>
                  <a:gd name="connsiteY3" fmla="*/ 190193 h 452329"/>
                  <a:gd name="connsiteX4" fmla="*/ 1016005 w 1016005"/>
                  <a:gd name="connsiteY4" fmla="*/ 0 h 452329"/>
                  <a:gd name="connsiteX5" fmla="*/ 1007119 w 1016005"/>
                  <a:gd name="connsiteY5" fmla="*/ 44013 h 452329"/>
                  <a:gd name="connsiteX6" fmla="*/ 902920 w 1016005"/>
                  <a:gd name="connsiteY6" fmla="*/ 113081 h 452329"/>
                  <a:gd name="connsiteX7" fmla="*/ 894558 w 1016005"/>
                  <a:gd name="connsiteY7" fmla="*/ 111393 h 452329"/>
                  <a:gd name="connsiteX8" fmla="*/ 894558 w 1016005"/>
                  <a:gd name="connsiteY8" fmla="*/ 113081 h 452329"/>
                  <a:gd name="connsiteX9" fmla="*/ 244743 w 1016005"/>
                  <a:gd name="connsiteY9" fmla="*/ 113081 h 452329"/>
                  <a:gd name="connsiteX10" fmla="*/ 91175 w 1016005"/>
                  <a:gd name="connsiteY10" fmla="*/ 227442 h 452329"/>
                  <a:gd name="connsiteX11" fmla="*/ 244743 w 1016005"/>
                  <a:gd name="connsiteY11" fmla="*/ 339253 h 452329"/>
                  <a:gd name="connsiteX12" fmla="*/ 894558 w 1016005"/>
                  <a:gd name="connsiteY12" fmla="*/ 339253 h 452329"/>
                  <a:gd name="connsiteX13" fmla="*/ 894558 w 1016005"/>
                  <a:gd name="connsiteY13" fmla="*/ 340941 h 452329"/>
                  <a:gd name="connsiteX14" fmla="*/ 902921 w 1016005"/>
                  <a:gd name="connsiteY14" fmla="*/ 339253 h 452329"/>
                  <a:gd name="connsiteX15" fmla="*/ 1007120 w 1016005"/>
                  <a:gd name="connsiteY15" fmla="*/ 408321 h 452329"/>
                  <a:gd name="connsiteX16" fmla="*/ 1016005 w 1016005"/>
                  <a:gd name="connsiteY16" fmla="*/ 452329 h 452329"/>
                  <a:gd name="connsiteX17" fmla="*/ 1016005 w 1016005"/>
                  <a:gd name="connsiteY17" fmla="*/ 0 h 452329"/>
                  <a:gd name="connsiteX0" fmla="*/ 0 w 1016005"/>
                  <a:gd name="connsiteY0" fmla="*/ 20421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0 w 1016005"/>
                  <a:gd name="connsiteY3" fmla="*/ 204213 h 452329"/>
                  <a:gd name="connsiteX4" fmla="*/ 1016005 w 1016005"/>
                  <a:gd name="connsiteY4" fmla="*/ 0 h 452329"/>
                  <a:gd name="connsiteX5" fmla="*/ 1007119 w 1016005"/>
                  <a:gd name="connsiteY5" fmla="*/ 44013 h 452329"/>
                  <a:gd name="connsiteX6" fmla="*/ 902920 w 1016005"/>
                  <a:gd name="connsiteY6" fmla="*/ 113081 h 452329"/>
                  <a:gd name="connsiteX7" fmla="*/ 894558 w 1016005"/>
                  <a:gd name="connsiteY7" fmla="*/ 111393 h 452329"/>
                  <a:gd name="connsiteX8" fmla="*/ 894558 w 1016005"/>
                  <a:gd name="connsiteY8" fmla="*/ 113081 h 452329"/>
                  <a:gd name="connsiteX9" fmla="*/ 244743 w 1016005"/>
                  <a:gd name="connsiteY9" fmla="*/ 113081 h 452329"/>
                  <a:gd name="connsiteX10" fmla="*/ 91175 w 1016005"/>
                  <a:gd name="connsiteY10" fmla="*/ 227442 h 452329"/>
                  <a:gd name="connsiteX11" fmla="*/ 244743 w 1016005"/>
                  <a:gd name="connsiteY11" fmla="*/ 339253 h 452329"/>
                  <a:gd name="connsiteX12" fmla="*/ 894558 w 1016005"/>
                  <a:gd name="connsiteY12" fmla="*/ 339253 h 452329"/>
                  <a:gd name="connsiteX13" fmla="*/ 894558 w 1016005"/>
                  <a:gd name="connsiteY13" fmla="*/ 340941 h 452329"/>
                  <a:gd name="connsiteX14" fmla="*/ 902921 w 1016005"/>
                  <a:gd name="connsiteY14" fmla="*/ 339253 h 452329"/>
                  <a:gd name="connsiteX15" fmla="*/ 1007120 w 1016005"/>
                  <a:gd name="connsiteY15" fmla="*/ 408321 h 452329"/>
                  <a:gd name="connsiteX16" fmla="*/ 1016005 w 1016005"/>
                  <a:gd name="connsiteY16" fmla="*/ 452329 h 452329"/>
                  <a:gd name="connsiteX17" fmla="*/ 1016005 w 1016005"/>
                  <a:gd name="connsiteY17" fmla="*/ 0 h 452329"/>
                  <a:gd name="connsiteX0" fmla="*/ 2381 w 1018386"/>
                  <a:gd name="connsiteY0" fmla="*/ 204213 h 452329"/>
                  <a:gd name="connsiteX1" fmla="*/ 0 w 1018386"/>
                  <a:gd name="connsiteY1" fmla="*/ 250664 h 452329"/>
                  <a:gd name="connsiteX2" fmla="*/ 64399 w 1018386"/>
                  <a:gd name="connsiteY2" fmla="*/ 226163 h 452329"/>
                  <a:gd name="connsiteX3" fmla="*/ 2381 w 1018386"/>
                  <a:gd name="connsiteY3" fmla="*/ 204213 h 452329"/>
                  <a:gd name="connsiteX4" fmla="*/ 1018386 w 1018386"/>
                  <a:gd name="connsiteY4" fmla="*/ 0 h 452329"/>
                  <a:gd name="connsiteX5" fmla="*/ 1009500 w 1018386"/>
                  <a:gd name="connsiteY5" fmla="*/ 44013 h 452329"/>
                  <a:gd name="connsiteX6" fmla="*/ 905301 w 1018386"/>
                  <a:gd name="connsiteY6" fmla="*/ 113081 h 452329"/>
                  <a:gd name="connsiteX7" fmla="*/ 896939 w 1018386"/>
                  <a:gd name="connsiteY7" fmla="*/ 111393 h 452329"/>
                  <a:gd name="connsiteX8" fmla="*/ 896939 w 1018386"/>
                  <a:gd name="connsiteY8" fmla="*/ 113081 h 452329"/>
                  <a:gd name="connsiteX9" fmla="*/ 247124 w 1018386"/>
                  <a:gd name="connsiteY9" fmla="*/ 113081 h 452329"/>
                  <a:gd name="connsiteX10" fmla="*/ 93556 w 1018386"/>
                  <a:gd name="connsiteY10" fmla="*/ 227442 h 452329"/>
                  <a:gd name="connsiteX11" fmla="*/ 247124 w 1018386"/>
                  <a:gd name="connsiteY11" fmla="*/ 339253 h 452329"/>
                  <a:gd name="connsiteX12" fmla="*/ 896939 w 1018386"/>
                  <a:gd name="connsiteY12" fmla="*/ 339253 h 452329"/>
                  <a:gd name="connsiteX13" fmla="*/ 896939 w 1018386"/>
                  <a:gd name="connsiteY13" fmla="*/ 340941 h 452329"/>
                  <a:gd name="connsiteX14" fmla="*/ 905302 w 1018386"/>
                  <a:gd name="connsiteY14" fmla="*/ 339253 h 452329"/>
                  <a:gd name="connsiteX15" fmla="*/ 1009501 w 1018386"/>
                  <a:gd name="connsiteY15" fmla="*/ 408321 h 452329"/>
                  <a:gd name="connsiteX16" fmla="*/ 1018386 w 1018386"/>
                  <a:gd name="connsiteY16" fmla="*/ 452329 h 452329"/>
                  <a:gd name="connsiteX17" fmla="*/ 1018386 w 1018386"/>
                  <a:gd name="connsiteY17" fmla="*/ 0 h 45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18386" h="452329">
                    <a:moveTo>
                      <a:pt x="2381" y="204213"/>
                    </a:moveTo>
                    <a:lnTo>
                      <a:pt x="0" y="250664"/>
                    </a:lnTo>
                    <a:lnTo>
                      <a:pt x="64399" y="226163"/>
                    </a:lnTo>
                    <a:lnTo>
                      <a:pt x="2381" y="204213"/>
                    </a:lnTo>
                    <a:close/>
                    <a:moveTo>
                      <a:pt x="1018386" y="0"/>
                    </a:moveTo>
                    <a:lnTo>
                      <a:pt x="1009500" y="44013"/>
                    </a:lnTo>
                    <a:cubicBezTo>
                      <a:pt x="992333" y="84602"/>
                      <a:pt x="952143" y="113081"/>
                      <a:pt x="905301" y="113081"/>
                    </a:cubicBezTo>
                    <a:lnTo>
                      <a:pt x="896939" y="111393"/>
                    </a:lnTo>
                    <a:lnTo>
                      <a:pt x="896939" y="113081"/>
                    </a:lnTo>
                    <a:lnTo>
                      <a:pt x="247124" y="113081"/>
                    </a:lnTo>
                    <a:cubicBezTo>
                      <a:pt x="184668" y="113081"/>
                      <a:pt x="93556" y="164986"/>
                      <a:pt x="93556" y="227442"/>
                    </a:cubicBezTo>
                    <a:cubicBezTo>
                      <a:pt x="93556" y="289898"/>
                      <a:pt x="184669" y="339253"/>
                      <a:pt x="247124" y="339253"/>
                    </a:cubicBezTo>
                    <a:lnTo>
                      <a:pt x="896939" y="339253"/>
                    </a:lnTo>
                    <a:lnTo>
                      <a:pt x="896939" y="340941"/>
                    </a:lnTo>
                    <a:lnTo>
                      <a:pt x="905302" y="339253"/>
                    </a:lnTo>
                    <a:cubicBezTo>
                      <a:pt x="952144" y="339253"/>
                      <a:pt x="992334" y="367732"/>
                      <a:pt x="1009501" y="408321"/>
                    </a:cubicBezTo>
                    <a:lnTo>
                      <a:pt x="1018386" y="452329"/>
                    </a:lnTo>
                    <a:lnTo>
                      <a:pt x="1018386" y="0"/>
                    </a:lnTo>
                    <a:close/>
                  </a:path>
                </a:pathLst>
              </a:custGeom>
              <a:gradFill flip="none" rotWithShape="1">
                <a:gsLst>
                  <a:gs pos="90000">
                    <a:srgbClr val="5ACDC6"/>
                  </a:gs>
                  <a:gs pos="92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221FD93F-EB71-4D6E-8FF4-98C36B3F2A0F}"/>
                  </a:ext>
                </a:extLst>
              </p:cNvPr>
              <p:cNvSpPr/>
              <p:nvPr/>
            </p:nvSpPr>
            <p:spPr>
              <a:xfrm>
                <a:off x="1023807" y="2116319"/>
                <a:ext cx="130791" cy="13079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700" b="1" dirty="0">
                  <a:solidFill>
                    <a:srgbClr val="01308A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CEEF1B-1768-45D3-A591-A30B37CD5843}"/>
                </a:ext>
              </a:extLst>
            </p:cNvPr>
            <p:cNvSpPr txBox="1"/>
            <p:nvPr/>
          </p:nvSpPr>
          <p:spPr>
            <a:xfrm>
              <a:off x="960551" y="3171775"/>
              <a:ext cx="4524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31</a:t>
              </a:r>
              <a:endParaRPr lang="ko-KR" altLang="en-US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자체 평가 의견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4A17B69-3B92-438B-B491-55A29D2D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05" y="2112011"/>
            <a:ext cx="12454232" cy="5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C661F-9468-4543-915A-5E278F677914}"/>
              </a:ext>
            </a:extLst>
          </p:cNvPr>
          <p:cNvSpPr txBox="1"/>
          <p:nvPr/>
        </p:nvSpPr>
        <p:spPr>
          <a:xfrm>
            <a:off x="2312714" y="2362342"/>
            <a:ext cx="85825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초기에 기획한 서비스의 가용성을 우선으로 한 인프라 구성에 상당 부분 성공함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.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WEB/DB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외에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WAS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에 대한 연동 부분이 미흡했지만 연동 및 이중화 구성에 성공함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팀원과의 협업을 통해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Co-op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에 대한 직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/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간접적 경험을 할 수 있었음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다양한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Error Case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에 대한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Trouble Shooting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을 경험할 수 있어 좋았음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.</a:t>
            </a:r>
            <a:endParaRPr lang="ko-KR" altLang="en-US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D4A8BE-01B2-4B91-82C4-41A65604C983}"/>
              </a:ext>
            </a:extLst>
          </p:cNvPr>
          <p:cNvSpPr/>
          <p:nvPr/>
        </p:nvSpPr>
        <p:spPr>
          <a:xfrm>
            <a:off x="146904" y="1117731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목표 달성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6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141AF5-9080-4F1D-BA1B-C57E8E942A1D}"/>
              </a:ext>
            </a:extLst>
          </p:cNvPr>
          <p:cNvGrpSpPr/>
          <p:nvPr/>
        </p:nvGrpSpPr>
        <p:grpSpPr>
          <a:xfrm>
            <a:off x="164011" y="4169421"/>
            <a:ext cx="1248461" cy="845122"/>
            <a:chOff x="164528" y="3092069"/>
            <a:chExt cx="1248461" cy="84512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3F5BA1C-FB7E-4FCB-8509-F7A95B52A445}"/>
                </a:ext>
              </a:extLst>
            </p:cNvPr>
            <p:cNvGrpSpPr/>
            <p:nvPr/>
          </p:nvGrpSpPr>
          <p:grpSpPr>
            <a:xfrm>
              <a:off x="164528" y="3092069"/>
              <a:ext cx="1018386" cy="845122"/>
              <a:chOff x="165094" y="2016705"/>
              <a:chExt cx="1018386" cy="845122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40996D7C-866E-4E30-B156-CE100398BE83}"/>
                  </a:ext>
                </a:extLst>
              </p:cNvPr>
              <p:cNvSpPr/>
              <p:nvPr/>
            </p:nvSpPr>
            <p:spPr>
              <a:xfrm rot="10800000" flipV="1">
                <a:off x="165094" y="2016705"/>
                <a:ext cx="1018386" cy="845122"/>
              </a:xfrm>
              <a:custGeom>
                <a:avLst/>
                <a:gdLst>
                  <a:gd name="connsiteX0" fmla="*/ 0 w 1016005"/>
                  <a:gd name="connsiteY0" fmla="*/ 19019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1016005 w 1016005"/>
                  <a:gd name="connsiteY3" fmla="*/ 0 h 452329"/>
                  <a:gd name="connsiteX4" fmla="*/ 1007119 w 1016005"/>
                  <a:gd name="connsiteY4" fmla="*/ 44013 h 452329"/>
                  <a:gd name="connsiteX5" fmla="*/ 902920 w 1016005"/>
                  <a:gd name="connsiteY5" fmla="*/ 113081 h 452329"/>
                  <a:gd name="connsiteX6" fmla="*/ 894558 w 1016005"/>
                  <a:gd name="connsiteY6" fmla="*/ 111393 h 452329"/>
                  <a:gd name="connsiteX7" fmla="*/ 894558 w 1016005"/>
                  <a:gd name="connsiteY7" fmla="*/ 113081 h 452329"/>
                  <a:gd name="connsiteX8" fmla="*/ 244743 w 1016005"/>
                  <a:gd name="connsiteY8" fmla="*/ 113081 h 452329"/>
                  <a:gd name="connsiteX9" fmla="*/ 131657 w 1016005"/>
                  <a:gd name="connsiteY9" fmla="*/ 226167 h 452329"/>
                  <a:gd name="connsiteX10" fmla="*/ 244743 w 1016005"/>
                  <a:gd name="connsiteY10" fmla="*/ 339253 h 452329"/>
                  <a:gd name="connsiteX11" fmla="*/ 894558 w 1016005"/>
                  <a:gd name="connsiteY11" fmla="*/ 339253 h 452329"/>
                  <a:gd name="connsiteX12" fmla="*/ 894558 w 1016005"/>
                  <a:gd name="connsiteY12" fmla="*/ 340941 h 452329"/>
                  <a:gd name="connsiteX13" fmla="*/ 902921 w 1016005"/>
                  <a:gd name="connsiteY13" fmla="*/ 339253 h 452329"/>
                  <a:gd name="connsiteX14" fmla="*/ 1007120 w 1016005"/>
                  <a:gd name="connsiteY14" fmla="*/ 408321 h 452329"/>
                  <a:gd name="connsiteX15" fmla="*/ 1016005 w 1016005"/>
                  <a:gd name="connsiteY15" fmla="*/ 452329 h 452329"/>
                  <a:gd name="connsiteX0" fmla="*/ 0 w 1016005"/>
                  <a:gd name="connsiteY0" fmla="*/ 19019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0 w 1016005"/>
                  <a:gd name="connsiteY3" fmla="*/ 190193 h 452329"/>
                  <a:gd name="connsiteX4" fmla="*/ 1016005 w 1016005"/>
                  <a:gd name="connsiteY4" fmla="*/ 0 h 452329"/>
                  <a:gd name="connsiteX5" fmla="*/ 1007119 w 1016005"/>
                  <a:gd name="connsiteY5" fmla="*/ 44013 h 452329"/>
                  <a:gd name="connsiteX6" fmla="*/ 902920 w 1016005"/>
                  <a:gd name="connsiteY6" fmla="*/ 113081 h 452329"/>
                  <a:gd name="connsiteX7" fmla="*/ 894558 w 1016005"/>
                  <a:gd name="connsiteY7" fmla="*/ 111393 h 452329"/>
                  <a:gd name="connsiteX8" fmla="*/ 894558 w 1016005"/>
                  <a:gd name="connsiteY8" fmla="*/ 113081 h 452329"/>
                  <a:gd name="connsiteX9" fmla="*/ 244743 w 1016005"/>
                  <a:gd name="connsiteY9" fmla="*/ 113081 h 452329"/>
                  <a:gd name="connsiteX10" fmla="*/ 91175 w 1016005"/>
                  <a:gd name="connsiteY10" fmla="*/ 227442 h 452329"/>
                  <a:gd name="connsiteX11" fmla="*/ 244743 w 1016005"/>
                  <a:gd name="connsiteY11" fmla="*/ 339253 h 452329"/>
                  <a:gd name="connsiteX12" fmla="*/ 894558 w 1016005"/>
                  <a:gd name="connsiteY12" fmla="*/ 339253 h 452329"/>
                  <a:gd name="connsiteX13" fmla="*/ 894558 w 1016005"/>
                  <a:gd name="connsiteY13" fmla="*/ 340941 h 452329"/>
                  <a:gd name="connsiteX14" fmla="*/ 902921 w 1016005"/>
                  <a:gd name="connsiteY14" fmla="*/ 339253 h 452329"/>
                  <a:gd name="connsiteX15" fmla="*/ 1007120 w 1016005"/>
                  <a:gd name="connsiteY15" fmla="*/ 408321 h 452329"/>
                  <a:gd name="connsiteX16" fmla="*/ 1016005 w 1016005"/>
                  <a:gd name="connsiteY16" fmla="*/ 452329 h 452329"/>
                  <a:gd name="connsiteX17" fmla="*/ 1016005 w 1016005"/>
                  <a:gd name="connsiteY17" fmla="*/ 0 h 452329"/>
                  <a:gd name="connsiteX0" fmla="*/ 0 w 1016005"/>
                  <a:gd name="connsiteY0" fmla="*/ 204213 h 452329"/>
                  <a:gd name="connsiteX1" fmla="*/ 0 w 1016005"/>
                  <a:gd name="connsiteY1" fmla="*/ 262134 h 452329"/>
                  <a:gd name="connsiteX2" fmla="*/ 62018 w 1016005"/>
                  <a:gd name="connsiteY2" fmla="*/ 226163 h 452329"/>
                  <a:gd name="connsiteX3" fmla="*/ 0 w 1016005"/>
                  <a:gd name="connsiteY3" fmla="*/ 204213 h 452329"/>
                  <a:gd name="connsiteX4" fmla="*/ 1016005 w 1016005"/>
                  <a:gd name="connsiteY4" fmla="*/ 0 h 452329"/>
                  <a:gd name="connsiteX5" fmla="*/ 1007119 w 1016005"/>
                  <a:gd name="connsiteY5" fmla="*/ 44013 h 452329"/>
                  <a:gd name="connsiteX6" fmla="*/ 902920 w 1016005"/>
                  <a:gd name="connsiteY6" fmla="*/ 113081 h 452329"/>
                  <a:gd name="connsiteX7" fmla="*/ 894558 w 1016005"/>
                  <a:gd name="connsiteY7" fmla="*/ 111393 h 452329"/>
                  <a:gd name="connsiteX8" fmla="*/ 894558 w 1016005"/>
                  <a:gd name="connsiteY8" fmla="*/ 113081 h 452329"/>
                  <a:gd name="connsiteX9" fmla="*/ 244743 w 1016005"/>
                  <a:gd name="connsiteY9" fmla="*/ 113081 h 452329"/>
                  <a:gd name="connsiteX10" fmla="*/ 91175 w 1016005"/>
                  <a:gd name="connsiteY10" fmla="*/ 227442 h 452329"/>
                  <a:gd name="connsiteX11" fmla="*/ 244743 w 1016005"/>
                  <a:gd name="connsiteY11" fmla="*/ 339253 h 452329"/>
                  <a:gd name="connsiteX12" fmla="*/ 894558 w 1016005"/>
                  <a:gd name="connsiteY12" fmla="*/ 339253 h 452329"/>
                  <a:gd name="connsiteX13" fmla="*/ 894558 w 1016005"/>
                  <a:gd name="connsiteY13" fmla="*/ 340941 h 452329"/>
                  <a:gd name="connsiteX14" fmla="*/ 902921 w 1016005"/>
                  <a:gd name="connsiteY14" fmla="*/ 339253 h 452329"/>
                  <a:gd name="connsiteX15" fmla="*/ 1007120 w 1016005"/>
                  <a:gd name="connsiteY15" fmla="*/ 408321 h 452329"/>
                  <a:gd name="connsiteX16" fmla="*/ 1016005 w 1016005"/>
                  <a:gd name="connsiteY16" fmla="*/ 452329 h 452329"/>
                  <a:gd name="connsiteX17" fmla="*/ 1016005 w 1016005"/>
                  <a:gd name="connsiteY17" fmla="*/ 0 h 452329"/>
                  <a:gd name="connsiteX0" fmla="*/ 2381 w 1018386"/>
                  <a:gd name="connsiteY0" fmla="*/ 204213 h 452329"/>
                  <a:gd name="connsiteX1" fmla="*/ 0 w 1018386"/>
                  <a:gd name="connsiteY1" fmla="*/ 250664 h 452329"/>
                  <a:gd name="connsiteX2" fmla="*/ 64399 w 1018386"/>
                  <a:gd name="connsiteY2" fmla="*/ 226163 h 452329"/>
                  <a:gd name="connsiteX3" fmla="*/ 2381 w 1018386"/>
                  <a:gd name="connsiteY3" fmla="*/ 204213 h 452329"/>
                  <a:gd name="connsiteX4" fmla="*/ 1018386 w 1018386"/>
                  <a:gd name="connsiteY4" fmla="*/ 0 h 452329"/>
                  <a:gd name="connsiteX5" fmla="*/ 1009500 w 1018386"/>
                  <a:gd name="connsiteY5" fmla="*/ 44013 h 452329"/>
                  <a:gd name="connsiteX6" fmla="*/ 905301 w 1018386"/>
                  <a:gd name="connsiteY6" fmla="*/ 113081 h 452329"/>
                  <a:gd name="connsiteX7" fmla="*/ 896939 w 1018386"/>
                  <a:gd name="connsiteY7" fmla="*/ 111393 h 452329"/>
                  <a:gd name="connsiteX8" fmla="*/ 896939 w 1018386"/>
                  <a:gd name="connsiteY8" fmla="*/ 113081 h 452329"/>
                  <a:gd name="connsiteX9" fmla="*/ 247124 w 1018386"/>
                  <a:gd name="connsiteY9" fmla="*/ 113081 h 452329"/>
                  <a:gd name="connsiteX10" fmla="*/ 93556 w 1018386"/>
                  <a:gd name="connsiteY10" fmla="*/ 227442 h 452329"/>
                  <a:gd name="connsiteX11" fmla="*/ 247124 w 1018386"/>
                  <a:gd name="connsiteY11" fmla="*/ 339253 h 452329"/>
                  <a:gd name="connsiteX12" fmla="*/ 896939 w 1018386"/>
                  <a:gd name="connsiteY12" fmla="*/ 339253 h 452329"/>
                  <a:gd name="connsiteX13" fmla="*/ 896939 w 1018386"/>
                  <a:gd name="connsiteY13" fmla="*/ 340941 h 452329"/>
                  <a:gd name="connsiteX14" fmla="*/ 905302 w 1018386"/>
                  <a:gd name="connsiteY14" fmla="*/ 339253 h 452329"/>
                  <a:gd name="connsiteX15" fmla="*/ 1009501 w 1018386"/>
                  <a:gd name="connsiteY15" fmla="*/ 408321 h 452329"/>
                  <a:gd name="connsiteX16" fmla="*/ 1018386 w 1018386"/>
                  <a:gd name="connsiteY16" fmla="*/ 452329 h 452329"/>
                  <a:gd name="connsiteX17" fmla="*/ 1018386 w 1018386"/>
                  <a:gd name="connsiteY17" fmla="*/ 0 h 45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18386" h="452329">
                    <a:moveTo>
                      <a:pt x="2381" y="204213"/>
                    </a:moveTo>
                    <a:lnTo>
                      <a:pt x="0" y="250664"/>
                    </a:lnTo>
                    <a:lnTo>
                      <a:pt x="64399" y="226163"/>
                    </a:lnTo>
                    <a:lnTo>
                      <a:pt x="2381" y="204213"/>
                    </a:lnTo>
                    <a:close/>
                    <a:moveTo>
                      <a:pt x="1018386" y="0"/>
                    </a:moveTo>
                    <a:lnTo>
                      <a:pt x="1009500" y="44013"/>
                    </a:lnTo>
                    <a:cubicBezTo>
                      <a:pt x="992333" y="84602"/>
                      <a:pt x="952143" y="113081"/>
                      <a:pt x="905301" y="113081"/>
                    </a:cubicBezTo>
                    <a:lnTo>
                      <a:pt x="896939" y="111393"/>
                    </a:lnTo>
                    <a:lnTo>
                      <a:pt x="896939" y="113081"/>
                    </a:lnTo>
                    <a:lnTo>
                      <a:pt x="247124" y="113081"/>
                    </a:lnTo>
                    <a:cubicBezTo>
                      <a:pt x="184668" y="113081"/>
                      <a:pt x="93556" y="164986"/>
                      <a:pt x="93556" y="227442"/>
                    </a:cubicBezTo>
                    <a:cubicBezTo>
                      <a:pt x="93556" y="289898"/>
                      <a:pt x="184669" y="339253"/>
                      <a:pt x="247124" y="339253"/>
                    </a:cubicBezTo>
                    <a:lnTo>
                      <a:pt x="896939" y="339253"/>
                    </a:lnTo>
                    <a:lnTo>
                      <a:pt x="896939" y="340941"/>
                    </a:lnTo>
                    <a:lnTo>
                      <a:pt x="905302" y="339253"/>
                    </a:lnTo>
                    <a:cubicBezTo>
                      <a:pt x="952144" y="339253"/>
                      <a:pt x="992334" y="367732"/>
                      <a:pt x="1009501" y="408321"/>
                    </a:cubicBezTo>
                    <a:lnTo>
                      <a:pt x="1018386" y="452329"/>
                    </a:lnTo>
                    <a:lnTo>
                      <a:pt x="1018386" y="0"/>
                    </a:lnTo>
                    <a:close/>
                  </a:path>
                </a:pathLst>
              </a:custGeom>
              <a:gradFill flip="none" rotWithShape="1">
                <a:gsLst>
                  <a:gs pos="90000">
                    <a:srgbClr val="5ACDC6"/>
                  </a:gs>
                  <a:gs pos="92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221FD93F-EB71-4D6E-8FF4-98C36B3F2A0F}"/>
                  </a:ext>
                </a:extLst>
              </p:cNvPr>
              <p:cNvSpPr/>
              <p:nvPr/>
            </p:nvSpPr>
            <p:spPr>
              <a:xfrm>
                <a:off x="1023807" y="2116319"/>
                <a:ext cx="130791" cy="13079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700" b="1" dirty="0">
                  <a:solidFill>
                    <a:srgbClr val="01308A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CEEF1B-1768-45D3-A591-A30B37CD5843}"/>
                </a:ext>
              </a:extLst>
            </p:cNvPr>
            <p:cNvSpPr txBox="1"/>
            <p:nvPr/>
          </p:nvSpPr>
          <p:spPr>
            <a:xfrm>
              <a:off x="960551" y="3171775"/>
              <a:ext cx="4524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1308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32</a:t>
              </a:r>
              <a:endParaRPr lang="ko-KR" altLang="en-US" sz="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자체 평가 의견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640789-17E7-4457-89CC-0FD3E31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2670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4A17B69-3B92-438B-B491-55A29D2D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05" y="2112011"/>
            <a:ext cx="12454232" cy="5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859C59-6C3E-4F3F-A242-AE652B03F711}"/>
              </a:ext>
            </a:extLst>
          </p:cNvPr>
          <p:cNvSpPr/>
          <p:nvPr/>
        </p:nvSpPr>
        <p:spPr>
          <a:xfrm>
            <a:off x="146904" y="1117731"/>
            <a:ext cx="4748648" cy="4562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아쉬운 점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120278-BC44-4672-ADF1-09C43A1BE071}"/>
              </a:ext>
            </a:extLst>
          </p:cNvPr>
          <p:cNvSpPr txBox="1"/>
          <p:nvPr/>
        </p:nvSpPr>
        <p:spPr>
          <a:xfrm>
            <a:off x="2274613" y="2107659"/>
            <a:ext cx="10451447" cy="2426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구성 목표로 했던 </a:t>
            </a:r>
            <a:r>
              <a:rPr lang="en-US" altLang="ko-KR" sz="1600" dirty="0" err="1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HAproxy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대한 구성 실패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일정 조율 실패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 fontAlgn="base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초기 웹 기능 기획 시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계획했던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Open API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사용과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일부 기능 구현 실패</a:t>
            </a: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 fontAlgn="base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운영 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DR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간 데이터 실시간 동기화 방안 마련 실패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(Third party app </a:t>
            </a:r>
            <a:r>
              <a:rPr lang="ko-KR" altLang="en-US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없이 한계가 명확</a:t>
            </a:r>
            <a:r>
              <a:rPr lang="en-US" altLang="ko-KR" sz="16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spc="-9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Role</a:t>
            </a:r>
            <a:r>
              <a:rPr lang="ko-KR" altLang="en-US" sz="1600" kern="0" spc="-9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대한 구분이 명확히 이뤄지지 않음</a:t>
            </a:r>
            <a:r>
              <a:rPr lang="en-US" altLang="ko-KR" sz="1600" kern="0" spc="-90" dirty="0">
                <a:solidFill>
                  <a:srgbClr val="01308A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endParaRPr lang="ko-KR" altLang="en-US" sz="1600" kern="0" spc="0" dirty="0">
              <a:solidFill>
                <a:srgbClr val="01308A"/>
              </a:solidFill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5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4" y="2016705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2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30018"/>
              </p:ext>
            </p:extLst>
          </p:nvPr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장비 리스트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739C4D-57C8-40A9-BCCB-8C5EFF6CCC98}"/>
              </a:ext>
            </a:extLst>
          </p:cNvPr>
          <p:cNvGrpSpPr/>
          <p:nvPr/>
        </p:nvGrpSpPr>
        <p:grpSpPr>
          <a:xfrm>
            <a:off x="3533047" y="1538046"/>
            <a:ext cx="5144088" cy="1559421"/>
            <a:chOff x="3057525" y="3218372"/>
            <a:chExt cx="6197764" cy="19677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28723A9-50B4-45AD-AAB6-CB2CF0887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1739" y="3426006"/>
              <a:ext cx="5543550" cy="176016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BC579A-7DAD-4DA8-836B-DB514B4F42E8}"/>
                </a:ext>
              </a:extLst>
            </p:cNvPr>
            <p:cNvSpPr txBox="1"/>
            <p:nvPr/>
          </p:nvSpPr>
          <p:spPr>
            <a:xfrm>
              <a:off x="3057525" y="3218372"/>
              <a:ext cx="3495675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en-US" altLang="ko-KR" sz="1800" b="1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HP </a:t>
              </a:r>
              <a:r>
                <a:rPr lang="en-US" altLang="ko-KR" sz="1800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Proliant</a:t>
              </a: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DL360 Gen7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0685C9-6509-41DC-B11E-D2EE94B492F4}"/>
              </a:ext>
            </a:extLst>
          </p:cNvPr>
          <p:cNvGrpSpPr/>
          <p:nvPr/>
        </p:nvGrpSpPr>
        <p:grpSpPr>
          <a:xfrm>
            <a:off x="3366158" y="3069116"/>
            <a:ext cx="5592166" cy="1348597"/>
            <a:chOff x="1364031" y="4125237"/>
            <a:chExt cx="6484569" cy="162908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C53149-648A-4595-BBE4-238F8CEDC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" t="35833" r="-333" b="39033"/>
            <a:stretch/>
          </p:blipFill>
          <p:spPr>
            <a:xfrm>
              <a:off x="2143124" y="4605218"/>
              <a:ext cx="5705476" cy="114910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71BC91-FE92-4AEA-B122-F4584F7095E8}"/>
                </a:ext>
              </a:extLst>
            </p:cNvPr>
            <p:cNvSpPr txBox="1"/>
            <p:nvPr/>
          </p:nvSpPr>
          <p:spPr>
            <a:xfrm>
              <a:off x="1364031" y="4125237"/>
              <a:ext cx="4248150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2. Cisco Catalyst 3750 X series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F505EE5-A004-486A-B3CF-87297C7760B8}"/>
              </a:ext>
            </a:extLst>
          </p:cNvPr>
          <p:cNvGrpSpPr/>
          <p:nvPr/>
        </p:nvGrpSpPr>
        <p:grpSpPr>
          <a:xfrm>
            <a:off x="3050238" y="4497180"/>
            <a:ext cx="5474206" cy="1730245"/>
            <a:chOff x="913345" y="4061300"/>
            <a:chExt cx="6448948" cy="214969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337695D-0990-4019-8264-403CE71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263" y="4285361"/>
              <a:ext cx="5135030" cy="192563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675F02-4598-443B-94ED-EB921F727ACD}"/>
                </a:ext>
              </a:extLst>
            </p:cNvPr>
            <p:cNvSpPr txBox="1"/>
            <p:nvPr/>
          </p:nvSpPr>
          <p:spPr>
            <a:xfrm>
              <a:off x="913345" y="4061300"/>
              <a:ext cx="3886200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3. Cisco 2911 Router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79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4" y="2016705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3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OS/SW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리스트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C2E6AA-840A-41DC-A05F-471662505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43" y="4973944"/>
            <a:ext cx="1524003" cy="3992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07900-5064-4B0D-AE5B-8606F37C5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3" y="4263117"/>
            <a:ext cx="2061633" cy="161985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D9B5618E-1046-46FD-B80F-DB08447BC9D6}"/>
              </a:ext>
            </a:extLst>
          </p:cNvPr>
          <p:cNvGrpSpPr/>
          <p:nvPr/>
        </p:nvGrpSpPr>
        <p:grpSpPr>
          <a:xfrm>
            <a:off x="175142" y="1919868"/>
            <a:ext cx="6137950" cy="2782672"/>
            <a:chOff x="122090" y="3496485"/>
            <a:chExt cx="6137950" cy="278267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BA7903-F0D4-4D9F-B716-79DFC60FB62F}"/>
                </a:ext>
              </a:extLst>
            </p:cNvPr>
            <p:cNvGrpSpPr/>
            <p:nvPr/>
          </p:nvGrpSpPr>
          <p:grpSpPr>
            <a:xfrm>
              <a:off x="581761" y="4309326"/>
              <a:ext cx="5678279" cy="1726963"/>
              <a:chOff x="521212" y="4356613"/>
              <a:chExt cx="5678279" cy="1726963"/>
            </a:xfrm>
          </p:grpSpPr>
          <p:pic>
            <p:nvPicPr>
              <p:cNvPr id="40" name="Picture 2" descr="Rocky Linux 8.3 Release Candidate 1 출시 / Test Installation">
                <a:extLst>
                  <a:ext uri="{FF2B5EF4-FFF2-40B4-BE49-F238E27FC236}">
                    <a16:creationId xmlns:a16="http://schemas.microsoft.com/office/drawing/2014/main" id="{0B45A244-3C87-4F82-93B9-C4FBCD0E1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0618" y="4356613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75DB0DC-6C6A-4C5D-9B85-1780711A7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882" y="4414413"/>
                <a:ext cx="2310508" cy="14400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89FA012-578A-4761-A5DF-856D4D44CA1C}"/>
                  </a:ext>
                </a:extLst>
              </p:cNvPr>
              <p:cNvSpPr txBox="1"/>
              <p:nvPr/>
            </p:nvSpPr>
            <p:spPr>
              <a:xfrm>
                <a:off x="2900680" y="5624219"/>
                <a:ext cx="3298811" cy="45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VMWARE </a:t>
                </a:r>
                <a:r>
                  <a:rPr lang="en-US" altLang="ko-KR" sz="1800" dirty="0" err="1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ESXi</a:t>
                </a:r>
                <a:r>
                  <a:rPr lang="en-US" altLang="ko-KR" sz="1800" dirty="0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6.7</a:t>
                </a:r>
                <a:endParaRPr lang="en-US" altLang="ko-KR" sz="11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3E20A-8D1E-4C4C-A20F-B6F67A594054}"/>
                  </a:ext>
                </a:extLst>
              </p:cNvPr>
              <p:cNvSpPr txBox="1"/>
              <p:nvPr/>
            </p:nvSpPr>
            <p:spPr>
              <a:xfrm>
                <a:off x="521212" y="5624219"/>
                <a:ext cx="3298811" cy="45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Rocky Linux 8.7</a:t>
                </a:r>
                <a:endParaRPr lang="en-US" altLang="ko-KR" sz="11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3718800-1FDE-408A-8655-95948EDD1983}"/>
                </a:ext>
              </a:extLst>
            </p:cNvPr>
            <p:cNvGrpSpPr/>
            <p:nvPr/>
          </p:nvGrpSpPr>
          <p:grpSpPr>
            <a:xfrm>
              <a:off x="122090" y="3496485"/>
              <a:ext cx="5863843" cy="2782672"/>
              <a:chOff x="122090" y="3496485"/>
              <a:chExt cx="5863843" cy="278267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675F02-4598-443B-94ED-EB921F727ACD}"/>
                  </a:ext>
                </a:extLst>
              </p:cNvPr>
              <p:cNvSpPr txBox="1"/>
              <p:nvPr/>
            </p:nvSpPr>
            <p:spPr>
              <a:xfrm>
                <a:off x="122090" y="3496485"/>
                <a:ext cx="3298811" cy="45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OS Group</a:t>
                </a:r>
                <a:endParaRPr lang="en-US" altLang="ko-KR" sz="11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A8BFE38-C501-4CEA-B708-F5C6B4E0A03E}"/>
                  </a:ext>
                </a:extLst>
              </p:cNvPr>
              <p:cNvSpPr/>
              <p:nvPr/>
            </p:nvSpPr>
            <p:spPr>
              <a:xfrm>
                <a:off x="1300434" y="3913881"/>
                <a:ext cx="4685499" cy="2365276"/>
              </a:xfrm>
              <a:prstGeom prst="rect">
                <a:avLst/>
              </a:prstGeom>
              <a:noFill/>
              <a:ln>
                <a:solidFill>
                  <a:srgbClr val="013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1B7C20-5412-41A2-AE5C-17546663054D}"/>
              </a:ext>
            </a:extLst>
          </p:cNvPr>
          <p:cNvGrpSpPr/>
          <p:nvPr/>
        </p:nvGrpSpPr>
        <p:grpSpPr>
          <a:xfrm>
            <a:off x="5631020" y="829693"/>
            <a:ext cx="6856899" cy="2781398"/>
            <a:chOff x="5631020" y="829693"/>
            <a:chExt cx="6856899" cy="278139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418F50E-0E20-4294-AD25-002774051E73}"/>
                </a:ext>
              </a:extLst>
            </p:cNvPr>
            <p:cNvGrpSpPr/>
            <p:nvPr/>
          </p:nvGrpSpPr>
          <p:grpSpPr>
            <a:xfrm>
              <a:off x="6847736" y="1496159"/>
              <a:ext cx="4468989" cy="1385930"/>
              <a:chOff x="6513285" y="1771089"/>
              <a:chExt cx="5297098" cy="1481111"/>
            </a:xfrm>
          </p:grpSpPr>
          <p:pic>
            <p:nvPicPr>
              <p:cNvPr id="42" name="Picture 10" descr="Advanced Load Balancer, Web Server, &amp; Reverse Proxy - NGINX">
                <a:extLst>
                  <a:ext uri="{FF2B5EF4-FFF2-40B4-BE49-F238E27FC236}">
                    <a16:creationId xmlns:a16="http://schemas.microsoft.com/office/drawing/2014/main" id="{FEA47F2C-7211-4862-9E6C-220E11609E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3285" y="1771089"/>
                <a:ext cx="1243636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파일의, 유형, mariadb 아이콘 에 vscode">
                <a:extLst>
                  <a:ext uri="{FF2B5EF4-FFF2-40B4-BE49-F238E27FC236}">
                    <a16:creationId xmlns:a16="http://schemas.microsoft.com/office/drawing/2014/main" id="{84441FB2-806C-481B-8E77-8FFF91D8C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0383" y="181220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92448E7-77ED-4B37-8243-734F55280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8356" y="2016705"/>
                <a:ext cx="1543981" cy="1092366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10A1541-57C4-439F-AD01-F15E00D575A6}"/>
                </a:ext>
              </a:extLst>
            </p:cNvPr>
            <p:cNvGrpSpPr/>
            <p:nvPr/>
          </p:nvGrpSpPr>
          <p:grpSpPr>
            <a:xfrm>
              <a:off x="5631020" y="829693"/>
              <a:ext cx="6146113" cy="2781398"/>
              <a:chOff x="344372" y="3497759"/>
              <a:chExt cx="6146113" cy="278139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327CAB1-A8A3-4C6B-A421-4E1B16DC189B}"/>
                  </a:ext>
                </a:extLst>
              </p:cNvPr>
              <p:cNvSpPr txBox="1"/>
              <p:nvPr/>
            </p:nvSpPr>
            <p:spPr>
              <a:xfrm>
                <a:off x="344372" y="3497759"/>
                <a:ext cx="3298811" cy="45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srgbClr val="01308A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Service Group</a:t>
                </a:r>
                <a:endParaRPr lang="en-US" altLang="ko-KR" sz="11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338AE27-E862-4C24-BD60-17DDB736D240}"/>
                  </a:ext>
                </a:extLst>
              </p:cNvPr>
              <p:cNvSpPr/>
              <p:nvPr/>
            </p:nvSpPr>
            <p:spPr>
              <a:xfrm>
                <a:off x="1300434" y="3913881"/>
                <a:ext cx="5190051" cy="2365276"/>
              </a:xfrm>
              <a:prstGeom prst="rect">
                <a:avLst/>
              </a:prstGeom>
              <a:noFill/>
              <a:ln>
                <a:solidFill>
                  <a:srgbClr val="013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8B797B-2F63-4AD0-AFC5-32D2B7CE8409}"/>
                </a:ext>
              </a:extLst>
            </p:cNvPr>
            <p:cNvSpPr txBox="1"/>
            <p:nvPr/>
          </p:nvSpPr>
          <p:spPr>
            <a:xfrm>
              <a:off x="5783420" y="2851548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Nginx 1.14.1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BCEC9A6-850F-40DC-A0BC-02C4C5F16FAA}"/>
                </a:ext>
              </a:extLst>
            </p:cNvPr>
            <p:cNvSpPr txBox="1"/>
            <p:nvPr/>
          </p:nvSpPr>
          <p:spPr>
            <a:xfrm>
              <a:off x="7496629" y="2851548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 10.1.7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D8798AC-AED7-4AD2-9D70-71CA90E6954F}"/>
                </a:ext>
              </a:extLst>
            </p:cNvPr>
            <p:cNvSpPr txBox="1"/>
            <p:nvPr/>
          </p:nvSpPr>
          <p:spPr>
            <a:xfrm>
              <a:off x="9189108" y="2851548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MariaDB 10.5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D70245B-9925-4767-9202-3D5678665910}"/>
              </a:ext>
            </a:extLst>
          </p:cNvPr>
          <p:cNvGrpSpPr/>
          <p:nvPr/>
        </p:nvGrpSpPr>
        <p:grpSpPr>
          <a:xfrm>
            <a:off x="5722937" y="3672130"/>
            <a:ext cx="6263207" cy="2789722"/>
            <a:chOff x="392145" y="3489435"/>
            <a:chExt cx="6263207" cy="278972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2A18D0F-316C-4A98-933B-77B12BC35D4C}"/>
                </a:ext>
              </a:extLst>
            </p:cNvPr>
            <p:cNvSpPr txBox="1"/>
            <p:nvPr/>
          </p:nvSpPr>
          <p:spPr>
            <a:xfrm>
              <a:off x="392145" y="3489435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Solution</a:t>
              </a:r>
              <a:r>
                <a:rPr lang="en-US" altLang="ko-KR" sz="1800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Group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823439E-1DB8-40A1-83FB-15B165E0DB64}"/>
                </a:ext>
              </a:extLst>
            </p:cNvPr>
            <p:cNvSpPr/>
            <p:nvPr/>
          </p:nvSpPr>
          <p:spPr>
            <a:xfrm>
              <a:off x="1300434" y="3913881"/>
              <a:ext cx="5145907" cy="2365276"/>
            </a:xfrm>
            <a:prstGeom prst="rect">
              <a:avLst/>
            </a:prstGeom>
            <a:noFill/>
            <a:ln>
              <a:solidFill>
                <a:srgbClr val="01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973C09D-B188-4D0D-98B7-13105AC21E9C}"/>
                </a:ext>
              </a:extLst>
            </p:cNvPr>
            <p:cNvSpPr txBox="1"/>
            <p:nvPr/>
          </p:nvSpPr>
          <p:spPr>
            <a:xfrm>
              <a:off x="1154146" y="5505169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Zabbix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DDC9A22-D35C-4591-BC14-501B6A9169F0}"/>
                </a:ext>
              </a:extLst>
            </p:cNvPr>
            <p:cNvSpPr txBox="1"/>
            <p:nvPr/>
          </p:nvSpPr>
          <p:spPr>
            <a:xfrm>
              <a:off x="3356541" y="5505169"/>
              <a:ext cx="3298811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 err="1">
                  <a:solidFill>
                    <a:srgbClr val="01308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HAproxy</a:t>
              </a:r>
              <a:endParaRPr lang="en-US" altLang="ko-KR" sz="11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9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F2C012-8C43-4573-8687-DAF718BA1B94}"/>
              </a:ext>
            </a:extLst>
          </p:cNvPr>
          <p:cNvGrpSpPr/>
          <p:nvPr/>
        </p:nvGrpSpPr>
        <p:grpSpPr>
          <a:xfrm>
            <a:off x="1528337" y="2594201"/>
            <a:ext cx="2369789" cy="1964021"/>
            <a:chOff x="1944860" y="2210721"/>
            <a:chExt cx="2369789" cy="196402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53A9503-D2FE-F51B-9858-93EF4611433C}"/>
                </a:ext>
              </a:extLst>
            </p:cNvPr>
            <p:cNvGrpSpPr/>
            <p:nvPr/>
          </p:nvGrpSpPr>
          <p:grpSpPr>
            <a:xfrm>
              <a:off x="2789358" y="2210721"/>
              <a:ext cx="680792" cy="680792"/>
              <a:chOff x="3022376" y="2300533"/>
              <a:chExt cx="728415" cy="72841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7B47929-4B65-DDB2-07C2-B1E7E22B278F}"/>
                  </a:ext>
                </a:extLst>
              </p:cNvPr>
              <p:cNvSpPr/>
              <p:nvPr/>
            </p:nvSpPr>
            <p:spPr>
              <a:xfrm>
                <a:off x="3022376" y="2300533"/>
                <a:ext cx="728415" cy="728415"/>
              </a:xfrm>
              <a:prstGeom prst="ellipse">
                <a:avLst/>
              </a:prstGeom>
              <a:solidFill>
                <a:srgbClr val="013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grpSp>
            <p:nvGrpSpPr>
              <p:cNvPr id="52" name="Group 20">
                <a:extLst>
                  <a:ext uri="{FF2B5EF4-FFF2-40B4-BE49-F238E27FC236}">
                    <a16:creationId xmlns:a16="http://schemas.microsoft.com/office/drawing/2014/main" id="{B2D50A00-1058-F479-45B3-C1162812C8B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4166" y="2437946"/>
                <a:ext cx="317441" cy="433005"/>
                <a:chOff x="2597" y="4163"/>
                <a:chExt cx="217" cy="296"/>
              </a:xfrm>
              <a:grpFill/>
            </p:grpSpPr>
            <p:sp>
              <p:nvSpPr>
                <p:cNvPr id="53" name="Freeform 22">
                  <a:extLst>
                    <a:ext uri="{FF2B5EF4-FFF2-40B4-BE49-F238E27FC236}">
                      <a16:creationId xmlns:a16="http://schemas.microsoft.com/office/drawing/2014/main" id="{E2995318-B56F-0F55-5DF3-BB9ACE103B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54" name="Freeform 23">
                  <a:extLst>
                    <a:ext uri="{FF2B5EF4-FFF2-40B4-BE49-F238E27FC236}">
                      <a16:creationId xmlns:a16="http://schemas.microsoft.com/office/drawing/2014/main" id="{4DC660B1-4A5F-1C1E-FF4B-F0EF66C45E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55" name="Freeform 24">
                  <a:extLst>
                    <a:ext uri="{FF2B5EF4-FFF2-40B4-BE49-F238E27FC236}">
                      <a16:creationId xmlns:a16="http://schemas.microsoft.com/office/drawing/2014/main" id="{6934D4F3-521C-AC69-0CF4-97108E8DB4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56" name="Freeform 25">
                  <a:extLst>
                    <a:ext uri="{FF2B5EF4-FFF2-40B4-BE49-F238E27FC236}">
                      <a16:creationId xmlns:a16="http://schemas.microsoft.com/office/drawing/2014/main" id="{EBC59D61-8CE8-0938-7521-7ED886438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</p:grp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19E358-4965-60C0-A04D-160DEE5F3C51}"/>
                </a:ext>
              </a:extLst>
            </p:cNvPr>
            <p:cNvSpPr/>
            <p:nvPr/>
          </p:nvSpPr>
          <p:spPr>
            <a:xfrm>
              <a:off x="1944860" y="2955049"/>
              <a:ext cx="2369789" cy="121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구남훈</a:t>
              </a:r>
              <a:endParaRPr lang="en-US" altLang="ko-KR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Project Leader</a:t>
              </a:r>
            </a:p>
            <a:p>
              <a:pPr marL="171450" indent="-171450" algn="ctr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서버 및 네트워크 인프라 설계</a:t>
              </a: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구축</a:t>
              </a:r>
              <a:endParaRPr lang="en-US" altLang="ko-KR" sz="9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            -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서류 및 보고서 작성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0315EB-381A-46FB-9E83-5AD5AE1E69F9}"/>
              </a:ext>
            </a:extLst>
          </p:cNvPr>
          <p:cNvGrpSpPr/>
          <p:nvPr/>
        </p:nvGrpSpPr>
        <p:grpSpPr>
          <a:xfrm>
            <a:off x="4103471" y="2607835"/>
            <a:ext cx="2369789" cy="1934886"/>
            <a:chOff x="8893351" y="2614653"/>
            <a:chExt cx="2369789" cy="193488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CEB53B-E89E-6AE3-32D4-7854E5530439}"/>
                </a:ext>
              </a:extLst>
            </p:cNvPr>
            <p:cNvGrpSpPr/>
            <p:nvPr/>
          </p:nvGrpSpPr>
          <p:grpSpPr>
            <a:xfrm>
              <a:off x="9737849" y="2614653"/>
              <a:ext cx="680792" cy="680792"/>
              <a:chOff x="3022376" y="2300533"/>
              <a:chExt cx="728415" cy="728415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BE1C50A-3917-2D9F-B5FA-690645CCB921}"/>
                  </a:ext>
                </a:extLst>
              </p:cNvPr>
              <p:cNvSpPr/>
              <p:nvPr/>
            </p:nvSpPr>
            <p:spPr>
              <a:xfrm>
                <a:off x="3022376" y="2300533"/>
                <a:ext cx="728415" cy="728415"/>
              </a:xfrm>
              <a:prstGeom prst="ellipse">
                <a:avLst/>
              </a:prstGeom>
              <a:solidFill>
                <a:srgbClr val="5AC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grpSp>
            <p:nvGrpSpPr>
              <p:cNvPr id="62" name="Group 20">
                <a:extLst>
                  <a:ext uri="{FF2B5EF4-FFF2-40B4-BE49-F238E27FC236}">
                    <a16:creationId xmlns:a16="http://schemas.microsoft.com/office/drawing/2014/main" id="{74AFBAE6-399E-F55B-9836-3EC97A992B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4166" y="2437946"/>
                <a:ext cx="317441" cy="433005"/>
                <a:chOff x="2597" y="4163"/>
                <a:chExt cx="217" cy="296"/>
              </a:xfrm>
              <a:solidFill>
                <a:schemeClr val="bg1"/>
              </a:solidFill>
            </p:grpSpPr>
            <p:sp>
              <p:nvSpPr>
                <p:cNvPr id="63" name="Freeform 22">
                  <a:extLst>
                    <a:ext uri="{FF2B5EF4-FFF2-40B4-BE49-F238E27FC236}">
                      <a16:creationId xmlns:a16="http://schemas.microsoft.com/office/drawing/2014/main" id="{8050235B-9DD1-E5D6-DF97-C923244DBC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64" name="Freeform 23">
                  <a:extLst>
                    <a:ext uri="{FF2B5EF4-FFF2-40B4-BE49-F238E27FC236}">
                      <a16:creationId xmlns:a16="http://schemas.microsoft.com/office/drawing/2014/main" id="{61FC7A28-D056-3789-A4A8-2C5F897F82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65" name="Freeform 24">
                  <a:extLst>
                    <a:ext uri="{FF2B5EF4-FFF2-40B4-BE49-F238E27FC236}">
                      <a16:creationId xmlns:a16="http://schemas.microsoft.com/office/drawing/2014/main" id="{28DD30AD-ECB8-30AC-4649-96E5787F32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66" name="Freeform 25">
                  <a:extLst>
                    <a:ext uri="{FF2B5EF4-FFF2-40B4-BE49-F238E27FC236}">
                      <a16:creationId xmlns:a16="http://schemas.microsoft.com/office/drawing/2014/main" id="{8CCBEFFA-24F8-D624-932E-A25F5A253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</p:grp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53C7656-B7C3-EB01-8240-E43E2021F701}"/>
                </a:ext>
              </a:extLst>
            </p:cNvPr>
            <p:cNvSpPr/>
            <p:nvPr/>
          </p:nvSpPr>
          <p:spPr>
            <a:xfrm>
              <a:off x="8893351" y="3329846"/>
              <a:ext cx="2369789" cy="121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 err="1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정형석</a:t>
              </a:r>
              <a:endPara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Project Assistant</a:t>
              </a:r>
            </a:p>
            <a:p>
              <a:pPr marL="171450" indent="-171450" algn="ctr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Zabbix, DB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서버 구축</a:t>
              </a:r>
              <a:endParaRPr lang="en-US" altLang="ko-KR" sz="9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웹 개발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D12A67-6DC5-4293-BBBE-6CA25E8A970C}"/>
              </a:ext>
            </a:extLst>
          </p:cNvPr>
          <p:cNvGrpSpPr/>
          <p:nvPr/>
        </p:nvGrpSpPr>
        <p:grpSpPr>
          <a:xfrm>
            <a:off x="164528" y="2551117"/>
            <a:ext cx="1018386" cy="845122"/>
            <a:chOff x="165094" y="2016705"/>
            <a:chExt cx="1018386" cy="845122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513F69E3-B304-4B58-BD69-01590D9810C2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2EDECF8-58F1-43C9-876F-8DC84150357E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4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F83FC87-5039-474B-A87F-24B80787A65E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하트 36">
            <a:extLst>
              <a:ext uri="{FF2B5EF4-FFF2-40B4-BE49-F238E27FC236}">
                <a16:creationId xmlns:a16="http://schemas.microsoft.com/office/drawing/2014/main" id="{314C4700-27E2-4141-9321-778600CD740F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81355F9E-4BE5-41CA-86CC-B4D0BF1DD893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23">
            <a:extLst>
              <a:ext uri="{FF2B5EF4-FFF2-40B4-BE49-F238E27FC236}">
                <a16:creationId xmlns:a16="http://schemas.microsoft.com/office/drawing/2014/main" id="{5A97D968-90EF-4852-BD42-9F03C1EB04F8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말풍선: 타원형 11">
            <a:extLst>
              <a:ext uri="{FF2B5EF4-FFF2-40B4-BE49-F238E27FC236}">
                <a16:creationId xmlns:a16="http://schemas.microsoft.com/office/drawing/2014/main" id="{C9F47B7A-7814-409A-8411-D32F4C84752E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1AD49462-441A-4C0C-9967-0A36680CF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28E29695-15F8-4AEC-BB5F-8D6074C4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16516BF-D651-426C-8BC6-C9FB26C1E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4C353EAF-49B5-42A3-A4B4-A652999CF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597CD50D-B038-435C-9189-8375319A1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36">
            <a:extLst>
              <a:ext uri="{FF2B5EF4-FFF2-40B4-BE49-F238E27FC236}">
                <a16:creationId xmlns:a16="http://schemas.microsoft.com/office/drawing/2014/main" id="{CF0EB9FE-EB98-45EF-833A-21EB75D6EB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85FCB1A-287C-4302-8BC3-F5B66C87E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4D365E61-57FF-46AA-B8E7-2BC2118C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6996B453-C161-4F80-9146-08E598D74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B93E4478-F923-49A3-A45A-9EDEC18A4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1CD12CE9-F6C0-40CD-8BD1-556C54E3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Freeform 6">
            <a:extLst>
              <a:ext uri="{FF2B5EF4-FFF2-40B4-BE49-F238E27FC236}">
                <a16:creationId xmlns:a16="http://schemas.microsoft.com/office/drawing/2014/main" id="{39E9DD09-0555-4B2A-8148-0E2B8B82FB3D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EB06C0-0E77-41B6-8304-7372D860D25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팀 구성 및 역할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A6643F3-941B-4212-AAAC-A2A14579A9AC}"/>
              </a:ext>
            </a:extLst>
          </p:cNvPr>
          <p:cNvGrpSpPr/>
          <p:nvPr/>
        </p:nvGrpSpPr>
        <p:grpSpPr>
          <a:xfrm>
            <a:off x="6662557" y="2605409"/>
            <a:ext cx="2369789" cy="1934886"/>
            <a:chOff x="8893351" y="2614653"/>
            <a:chExt cx="2369789" cy="1934886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63B3FBC-4717-4685-87FE-9365BE533EF9}"/>
                </a:ext>
              </a:extLst>
            </p:cNvPr>
            <p:cNvGrpSpPr/>
            <p:nvPr/>
          </p:nvGrpSpPr>
          <p:grpSpPr>
            <a:xfrm>
              <a:off x="9737849" y="2614653"/>
              <a:ext cx="680792" cy="680792"/>
              <a:chOff x="3022376" y="2300533"/>
              <a:chExt cx="728415" cy="72841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C8C20D64-FC7C-467C-9AD4-828C03988B35}"/>
                  </a:ext>
                </a:extLst>
              </p:cNvPr>
              <p:cNvSpPr/>
              <p:nvPr/>
            </p:nvSpPr>
            <p:spPr>
              <a:xfrm>
                <a:off x="3022376" y="2300533"/>
                <a:ext cx="728415" cy="728415"/>
              </a:xfrm>
              <a:prstGeom prst="ellipse">
                <a:avLst/>
              </a:prstGeom>
              <a:solidFill>
                <a:srgbClr val="5AC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grpSp>
            <p:nvGrpSpPr>
              <p:cNvPr id="91" name="Group 20">
                <a:extLst>
                  <a:ext uri="{FF2B5EF4-FFF2-40B4-BE49-F238E27FC236}">
                    <a16:creationId xmlns:a16="http://schemas.microsoft.com/office/drawing/2014/main" id="{4D1D971B-8C8E-4700-9244-4F8DDBC599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4166" y="2437946"/>
                <a:ext cx="317441" cy="433005"/>
                <a:chOff x="2597" y="4163"/>
                <a:chExt cx="217" cy="296"/>
              </a:xfrm>
              <a:solidFill>
                <a:schemeClr val="bg1"/>
              </a:solidFill>
            </p:grpSpPr>
            <p:sp>
              <p:nvSpPr>
                <p:cNvPr id="92" name="Freeform 22">
                  <a:extLst>
                    <a:ext uri="{FF2B5EF4-FFF2-40B4-BE49-F238E27FC236}">
                      <a16:creationId xmlns:a16="http://schemas.microsoft.com/office/drawing/2014/main" id="{0342FCE2-F87D-4FFA-81B5-55103582F9A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:a16="http://schemas.microsoft.com/office/drawing/2014/main" id="{56A5C9B5-BD02-48AA-972A-CD769D6A41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:a16="http://schemas.microsoft.com/office/drawing/2014/main" id="{738E83E1-A31B-4249-A76E-16100B5B9F4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:a16="http://schemas.microsoft.com/office/drawing/2014/main" id="{8F7620BE-3102-483B-BD39-2149C6E0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</p:grp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DD8F406-3842-4AA4-8953-47131CBFA1A2}"/>
                </a:ext>
              </a:extLst>
            </p:cNvPr>
            <p:cNvSpPr/>
            <p:nvPr/>
          </p:nvSpPr>
          <p:spPr>
            <a:xfrm>
              <a:off x="8893351" y="3329846"/>
              <a:ext cx="2369789" cy="121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 err="1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한종현</a:t>
              </a:r>
              <a:endPara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Project </a:t>
              </a:r>
              <a:r>
                <a:rPr lang="en-US" altLang="ko-KR" sz="1400" dirty="0" err="1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Assistan</a:t>
              </a:r>
              <a:endParaRPr lang="en-US" altLang="ko-KR" sz="14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 algn="ctr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900" dirty="0" err="1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HAproxy</a:t>
              </a: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WEB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서버 구축</a:t>
              </a:r>
              <a:endParaRPr lang="en-US" altLang="ko-KR" sz="9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-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웹 개발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5D037-E9D1-4D8F-8249-DD7B952DDE42}"/>
              </a:ext>
            </a:extLst>
          </p:cNvPr>
          <p:cNvGrpSpPr/>
          <p:nvPr/>
        </p:nvGrpSpPr>
        <p:grpSpPr>
          <a:xfrm>
            <a:off x="9221643" y="2605409"/>
            <a:ext cx="2369789" cy="1934886"/>
            <a:chOff x="8893351" y="2614653"/>
            <a:chExt cx="2369789" cy="1934886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45BE881-A810-43D1-A148-418B21EF552F}"/>
                </a:ext>
              </a:extLst>
            </p:cNvPr>
            <p:cNvGrpSpPr/>
            <p:nvPr/>
          </p:nvGrpSpPr>
          <p:grpSpPr>
            <a:xfrm>
              <a:off x="9737849" y="2614653"/>
              <a:ext cx="680792" cy="680792"/>
              <a:chOff x="3022376" y="2300533"/>
              <a:chExt cx="728415" cy="728415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2961A44C-E749-4350-8023-502F429F88EA}"/>
                  </a:ext>
                </a:extLst>
              </p:cNvPr>
              <p:cNvSpPr/>
              <p:nvPr/>
            </p:nvSpPr>
            <p:spPr>
              <a:xfrm>
                <a:off x="3022376" y="2300533"/>
                <a:ext cx="728415" cy="728415"/>
              </a:xfrm>
              <a:prstGeom prst="ellipse">
                <a:avLst/>
              </a:prstGeom>
              <a:solidFill>
                <a:srgbClr val="5AC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grpSp>
            <p:nvGrpSpPr>
              <p:cNvPr id="118" name="Group 20">
                <a:extLst>
                  <a:ext uri="{FF2B5EF4-FFF2-40B4-BE49-F238E27FC236}">
                    <a16:creationId xmlns:a16="http://schemas.microsoft.com/office/drawing/2014/main" id="{1F00532C-2159-46E9-A968-2649A44F0AE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4166" y="2437946"/>
                <a:ext cx="317441" cy="433005"/>
                <a:chOff x="2597" y="4163"/>
                <a:chExt cx="217" cy="296"/>
              </a:xfrm>
              <a:solidFill>
                <a:schemeClr val="bg1"/>
              </a:solidFill>
            </p:grpSpPr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E368DDF5-1B0E-417B-9C9C-8598AECE3F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6CE3FCAF-7998-4FEE-BF44-F750205A66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121" name="Freeform 24">
                  <a:extLst>
                    <a:ext uri="{FF2B5EF4-FFF2-40B4-BE49-F238E27FC236}">
                      <a16:creationId xmlns:a16="http://schemas.microsoft.com/office/drawing/2014/main" id="{908B0858-4FDA-4E2A-B149-44A1D2DAFE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122" name="Freeform 25">
                  <a:extLst>
                    <a:ext uri="{FF2B5EF4-FFF2-40B4-BE49-F238E27FC236}">
                      <a16:creationId xmlns:a16="http://schemas.microsoft.com/office/drawing/2014/main" id="{35A93305-B104-4950-8C99-221FAF6C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600">
                    <a:solidFill>
                      <a:srgbClr val="44546A">
                        <a:lumMod val="75000"/>
                      </a:srgb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</p:grpSp>
        </p:grp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C9AAD40-FE42-4515-8351-BD013B092EA2}"/>
                </a:ext>
              </a:extLst>
            </p:cNvPr>
            <p:cNvSpPr/>
            <p:nvPr/>
          </p:nvSpPr>
          <p:spPr>
            <a:xfrm>
              <a:off x="8893351" y="3329846"/>
              <a:ext cx="2369789" cy="121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 err="1">
                  <a:solidFill>
                    <a:srgbClr val="44546A">
                      <a:lumMod val="75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홍원표</a:t>
              </a:r>
              <a:endParaRPr lang="en-US" altLang="ko-KR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Project Assistant</a:t>
              </a:r>
            </a:p>
            <a:p>
              <a:pPr marL="171450" indent="-171450" algn="ctr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Tomcat 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서버 구축</a:t>
              </a:r>
              <a:endParaRPr lang="en-US" altLang="ko-KR" sz="900" dirty="0">
                <a:solidFill>
                  <a:srgbClr val="44546A">
                    <a:lumMod val="75000"/>
                  </a:srgb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- </a:t>
              </a:r>
              <a:r>
                <a:rPr lang="ko-KR" altLang="en-US" sz="900" dirty="0" err="1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백엔드</a:t>
              </a:r>
              <a:r>
                <a:rPr lang="ko-KR" altLang="en-US" sz="900" dirty="0">
                  <a:solidFill>
                    <a:srgbClr val="44546A">
                      <a:lumMod val="75000"/>
                    </a:srgb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36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>
                <a:defRPr/>
              </a:pPr>
              <a:endParaRPr lang="ko-KR" altLang="en-US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F5BA1C-FB7E-4FCB-8509-F7A95B52A445}"/>
              </a:ext>
            </a:extLst>
          </p:cNvPr>
          <p:cNvGrpSpPr/>
          <p:nvPr/>
        </p:nvGrpSpPr>
        <p:grpSpPr>
          <a:xfrm>
            <a:off x="164528" y="3092069"/>
            <a:ext cx="1018386" cy="845122"/>
            <a:chOff x="165094" y="2016705"/>
            <a:chExt cx="1018386" cy="84512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0996D7C-866E-4E30-B156-CE100398BE83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21FD93F-EB71-4D6E-8FF4-98C36B3F2A0F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5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374F5FF-EDB3-4BCB-922B-E8C8E80DC9FD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하트 54">
            <a:extLst>
              <a:ext uri="{FF2B5EF4-FFF2-40B4-BE49-F238E27FC236}">
                <a16:creationId xmlns:a16="http://schemas.microsoft.com/office/drawing/2014/main" id="{54D88397-42BC-47DC-8C4A-D400ADCC6B90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4E2B9E-1148-4037-BB01-DC1E38521E7A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자유형 23">
            <a:extLst>
              <a:ext uri="{FF2B5EF4-FFF2-40B4-BE49-F238E27FC236}">
                <a16:creationId xmlns:a16="http://schemas.microsoft.com/office/drawing/2014/main" id="{914B7DFA-F496-4923-BB71-CFAE1A4630AA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말풍선: 타원형 11">
            <a:extLst>
              <a:ext uri="{FF2B5EF4-FFF2-40B4-BE49-F238E27FC236}">
                <a16:creationId xmlns:a16="http://schemas.microsoft.com/office/drawing/2014/main" id="{B0687B54-B363-4BE9-9D7A-46DFD13EF3CA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61E6A284-2BCF-4427-BF9E-6CFC8751A4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FE1AE65-3646-4444-8A58-058616D29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9BB667AB-AA2D-403E-A121-F46A0388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1F6B454-7293-465E-9F8A-50BB0AC7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A303CC11-206A-419E-A879-7914B911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FCED3003-B5CC-420A-A69F-ECE7BEB3B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8C5223D7-FBA2-469A-863C-CAFE58320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A31285CA-0638-4796-ACDD-E774DAD0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A27F10AD-2EEA-439B-B252-BCC100DF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0">
              <a:extLst>
                <a:ext uri="{FF2B5EF4-FFF2-40B4-BE49-F238E27FC236}">
                  <a16:creationId xmlns:a16="http://schemas.microsoft.com/office/drawing/2014/main" id="{7807CA62-0F02-4DA5-9DB0-FD5DF4D8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913200C8-D66A-474D-ABCB-760B443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Freeform 6">
            <a:extLst>
              <a:ext uri="{FF2B5EF4-FFF2-40B4-BE49-F238E27FC236}">
                <a16:creationId xmlns:a16="http://schemas.microsoft.com/office/drawing/2014/main" id="{B0DF29C7-84A0-45AF-8A42-614135FB13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43A5E2-AF5E-4DB9-BDFB-B565FCD10609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 및 방법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C14F1DC-C471-4E02-8232-C9F5982D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99" y="915986"/>
            <a:ext cx="9601202" cy="56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31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4" y="3091072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6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전체 구성도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0569E-C333-46BD-86A8-58B72CE37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7" y="911014"/>
            <a:ext cx="6803005" cy="57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1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79F9A4-D0C6-34CE-64DF-B05569F951AE}"/>
              </a:ext>
            </a:extLst>
          </p:cNvPr>
          <p:cNvGrpSpPr/>
          <p:nvPr/>
        </p:nvGrpSpPr>
        <p:grpSpPr>
          <a:xfrm>
            <a:off x="165091" y="165097"/>
            <a:ext cx="11880000" cy="6527803"/>
            <a:chOff x="165091" y="165097"/>
            <a:chExt cx="11880000" cy="65278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33919C-BEDD-0C53-2E41-459E49AA48E7}"/>
                </a:ext>
              </a:extLst>
            </p:cNvPr>
            <p:cNvSpPr/>
            <p:nvPr/>
          </p:nvSpPr>
          <p:spPr>
            <a:xfrm>
              <a:off x="165095" y="165099"/>
              <a:ext cx="11861805" cy="6527800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076325" lvl="2">
                <a:tabLst>
                  <a:tab pos="1703388" algn="l"/>
                </a:tabLst>
                <a:defRPr/>
              </a:pPr>
              <a:endParaRPr lang="ko-KR" altLang="en-US" sz="3200" dirty="0">
                <a:solidFill>
                  <a:srgbClr val="5ACDC6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E12DE21-7267-5B8E-EE31-224A70C9B10D}"/>
                </a:ext>
              </a:extLst>
            </p:cNvPr>
            <p:cNvSpPr/>
            <p:nvPr/>
          </p:nvSpPr>
          <p:spPr>
            <a:xfrm rot="16200000">
              <a:off x="-2590800" y="2921000"/>
              <a:ext cx="6527800" cy="1016000"/>
            </a:xfrm>
            <a:prstGeom prst="round2SameRect">
              <a:avLst>
                <a:gd name="adj1" fmla="val 12683"/>
                <a:gd name="adj2" fmla="val 0"/>
              </a:avLst>
            </a:prstGeom>
            <a:solidFill>
              <a:srgbClr val="01308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3ABD07C8-8353-51F5-C323-2E6C82AA6EC6}"/>
                </a:ext>
              </a:extLst>
            </p:cNvPr>
            <p:cNvSpPr/>
            <p:nvPr/>
          </p:nvSpPr>
          <p:spPr>
            <a:xfrm flipH="1">
              <a:off x="165091" y="165097"/>
              <a:ext cx="1016007" cy="669719"/>
            </a:xfrm>
            <a:prstGeom prst="round1Rect">
              <a:avLst>
                <a:gd name="adj" fmla="val 33153"/>
              </a:avLst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2229799-C714-D791-398F-3DFCF8AE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091" y="834815"/>
              <a:ext cx="11880000" cy="3"/>
            </a:xfrm>
            <a:prstGeom prst="line">
              <a:avLst/>
            </a:prstGeom>
            <a:ln>
              <a:solidFill>
                <a:srgbClr val="5ACD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4FD6E-2A84-42D0-8DC6-2BC6B338F940}"/>
              </a:ext>
            </a:extLst>
          </p:cNvPr>
          <p:cNvGrpSpPr/>
          <p:nvPr/>
        </p:nvGrpSpPr>
        <p:grpSpPr>
          <a:xfrm>
            <a:off x="165094" y="3091072"/>
            <a:ext cx="1018386" cy="845122"/>
            <a:chOff x="165094" y="2016705"/>
            <a:chExt cx="1018386" cy="845122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80C1129-8898-41D8-B5C4-A0ACB7F9E4E4}"/>
                </a:ext>
              </a:extLst>
            </p:cNvPr>
            <p:cNvSpPr/>
            <p:nvPr/>
          </p:nvSpPr>
          <p:spPr>
            <a:xfrm rot="10800000" flipV="1">
              <a:off x="165094" y="2016705"/>
              <a:ext cx="1018386" cy="845122"/>
            </a:xfrm>
            <a:custGeom>
              <a:avLst/>
              <a:gdLst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1016005 w 1016005"/>
                <a:gd name="connsiteY3" fmla="*/ 0 h 452329"/>
                <a:gd name="connsiteX4" fmla="*/ 1007119 w 1016005"/>
                <a:gd name="connsiteY4" fmla="*/ 44013 h 452329"/>
                <a:gd name="connsiteX5" fmla="*/ 902920 w 1016005"/>
                <a:gd name="connsiteY5" fmla="*/ 113081 h 452329"/>
                <a:gd name="connsiteX6" fmla="*/ 894558 w 1016005"/>
                <a:gd name="connsiteY6" fmla="*/ 111393 h 452329"/>
                <a:gd name="connsiteX7" fmla="*/ 894558 w 1016005"/>
                <a:gd name="connsiteY7" fmla="*/ 113081 h 452329"/>
                <a:gd name="connsiteX8" fmla="*/ 244743 w 1016005"/>
                <a:gd name="connsiteY8" fmla="*/ 113081 h 452329"/>
                <a:gd name="connsiteX9" fmla="*/ 131657 w 1016005"/>
                <a:gd name="connsiteY9" fmla="*/ 226167 h 452329"/>
                <a:gd name="connsiteX10" fmla="*/ 244743 w 1016005"/>
                <a:gd name="connsiteY10" fmla="*/ 339253 h 452329"/>
                <a:gd name="connsiteX11" fmla="*/ 894558 w 1016005"/>
                <a:gd name="connsiteY11" fmla="*/ 339253 h 452329"/>
                <a:gd name="connsiteX12" fmla="*/ 894558 w 1016005"/>
                <a:gd name="connsiteY12" fmla="*/ 340941 h 452329"/>
                <a:gd name="connsiteX13" fmla="*/ 902921 w 1016005"/>
                <a:gd name="connsiteY13" fmla="*/ 339253 h 452329"/>
                <a:gd name="connsiteX14" fmla="*/ 1007120 w 1016005"/>
                <a:gd name="connsiteY14" fmla="*/ 408321 h 452329"/>
                <a:gd name="connsiteX15" fmla="*/ 1016005 w 1016005"/>
                <a:gd name="connsiteY15" fmla="*/ 452329 h 452329"/>
                <a:gd name="connsiteX0" fmla="*/ 0 w 1016005"/>
                <a:gd name="connsiteY0" fmla="*/ 19019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19019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0 w 1016005"/>
                <a:gd name="connsiteY0" fmla="*/ 204213 h 452329"/>
                <a:gd name="connsiteX1" fmla="*/ 0 w 1016005"/>
                <a:gd name="connsiteY1" fmla="*/ 262134 h 452329"/>
                <a:gd name="connsiteX2" fmla="*/ 62018 w 1016005"/>
                <a:gd name="connsiteY2" fmla="*/ 226163 h 452329"/>
                <a:gd name="connsiteX3" fmla="*/ 0 w 1016005"/>
                <a:gd name="connsiteY3" fmla="*/ 204213 h 452329"/>
                <a:gd name="connsiteX4" fmla="*/ 1016005 w 1016005"/>
                <a:gd name="connsiteY4" fmla="*/ 0 h 452329"/>
                <a:gd name="connsiteX5" fmla="*/ 1007119 w 1016005"/>
                <a:gd name="connsiteY5" fmla="*/ 44013 h 452329"/>
                <a:gd name="connsiteX6" fmla="*/ 902920 w 1016005"/>
                <a:gd name="connsiteY6" fmla="*/ 113081 h 452329"/>
                <a:gd name="connsiteX7" fmla="*/ 894558 w 1016005"/>
                <a:gd name="connsiteY7" fmla="*/ 111393 h 452329"/>
                <a:gd name="connsiteX8" fmla="*/ 894558 w 1016005"/>
                <a:gd name="connsiteY8" fmla="*/ 113081 h 452329"/>
                <a:gd name="connsiteX9" fmla="*/ 244743 w 1016005"/>
                <a:gd name="connsiteY9" fmla="*/ 113081 h 452329"/>
                <a:gd name="connsiteX10" fmla="*/ 91175 w 1016005"/>
                <a:gd name="connsiteY10" fmla="*/ 227442 h 452329"/>
                <a:gd name="connsiteX11" fmla="*/ 244743 w 1016005"/>
                <a:gd name="connsiteY11" fmla="*/ 339253 h 452329"/>
                <a:gd name="connsiteX12" fmla="*/ 894558 w 1016005"/>
                <a:gd name="connsiteY12" fmla="*/ 339253 h 452329"/>
                <a:gd name="connsiteX13" fmla="*/ 894558 w 1016005"/>
                <a:gd name="connsiteY13" fmla="*/ 340941 h 452329"/>
                <a:gd name="connsiteX14" fmla="*/ 902921 w 1016005"/>
                <a:gd name="connsiteY14" fmla="*/ 339253 h 452329"/>
                <a:gd name="connsiteX15" fmla="*/ 1007120 w 1016005"/>
                <a:gd name="connsiteY15" fmla="*/ 408321 h 452329"/>
                <a:gd name="connsiteX16" fmla="*/ 1016005 w 1016005"/>
                <a:gd name="connsiteY16" fmla="*/ 452329 h 452329"/>
                <a:gd name="connsiteX17" fmla="*/ 1016005 w 1016005"/>
                <a:gd name="connsiteY17" fmla="*/ 0 h 452329"/>
                <a:gd name="connsiteX0" fmla="*/ 2381 w 1018386"/>
                <a:gd name="connsiteY0" fmla="*/ 204213 h 452329"/>
                <a:gd name="connsiteX1" fmla="*/ 0 w 1018386"/>
                <a:gd name="connsiteY1" fmla="*/ 250664 h 452329"/>
                <a:gd name="connsiteX2" fmla="*/ 64399 w 1018386"/>
                <a:gd name="connsiteY2" fmla="*/ 226163 h 452329"/>
                <a:gd name="connsiteX3" fmla="*/ 2381 w 1018386"/>
                <a:gd name="connsiteY3" fmla="*/ 204213 h 452329"/>
                <a:gd name="connsiteX4" fmla="*/ 1018386 w 1018386"/>
                <a:gd name="connsiteY4" fmla="*/ 0 h 452329"/>
                <a:gd name="connsiteX5" fmla="*/ 1009500 w 1018386"/>
                <a:gd name="connsiteY5" fmla="*/ 44013 h 452329"/>
                <a:gd name="connsiteX6" fmla="*/ 905301 w 1018386"/>
                <a:gd name="connsiteY6" fmla="*/ 113081 h 452329"/>
                <a:gd name="connsiteX7" fmla="*/ 896939 w 1018386"/>
                <a:gd name="connsiteY7" fmla="*/ 111393 h 452329"/>
                <a:gd name="connsiteX8" fmla="*/ 896939 w 1018386"/>
                <a:gd name="connsiteY8" fmla="*/ 113081 h 452329"/>
                <a:gd name="connsiteX9" fmla="*/ 247124 w 1018386"/>
                <a:gd name="connsiteY9" fmla="*/ 113081 h 452329"/>
                <a:gd name="connsiteX10" fmla="*/ 93556 w 1018386"/>
                <a:gd name="connsiteY10" fmla="*/ 227442 h 452329"/>
                <a:gd name="connsiteX11" fmla="*/ 247124 w 1018386"/>
                <a:gd name="connsiteY11" fmla="*/ 339253 h 452329"/>
                <a:gd name="connsiteX12" fmla="*/ 896939 w 1018386"/>
                <a:gd name="connsiteY12" fmla="*/ 339253 h 452329"/>
                <a:gd name="connsiteX13" fmla="*/ 896939 w 1018386"/>
                <a:gd name="connsiteY13" fmla="*/ 340941 h 452329"/>
                <a:gd name="connsiteX14" fmla="*/ 905302 w 1018386"/>
                <a:gd name="connsiteY14" fmla="*/ 339253 h 452329"/>
                <a:gd name="connsiteX15" fmla="*/ 1009501 w 1018386"/>
                <a:gd name="connsiteY15" fmla="*/ 408321 h 452329"/>
                <a:gd name="connsiteX16" fmla="*/ 1018386 w 1018386"/>
                <a:gd name="connsiteY16" fmla="*/ 452329 h 452329"/>
                <a:gd name="connsiteX17" fmla="*/ 1018386 w 1018386"/>
                <a:gd name="connsiteY17" fmla="*/ 0 h 45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8386" h="452329">
                  <a:moveTo>
                    <a:pt x="2381" y="204213"/>
                  </a:moveTo>
                  <a:lnTo>
                    <a:pt x="0" y="250664"/>
                  </a:lnTo>
                  <a:lnTo>
                    <a:pt x="64399" y="226163"/>
                  </a:lnTo>
                  <a:lnTo>
                    <a:pt x="2381" y="204213"/>
                  </a:lnTo>
                  <a:close/>
                  <a:moveTo>
                    <a:pt x="1018386" y="0"/>
                  </a:moveTo>
                  <a:lnTo>
                    <a:pt x="1009500" y="44013"/>
                  </a:lnTo>
                  <a:cubicBezTo>
                    <a:pt x="992333" y="84602"/>
                    <a:pt x="952143" y="113081"/>
                    <a:pt x="905301" y="113081"/>
                  </a:cubicBezTo>
                  <a:lnTo>
                    <a:pt x="896939" y="111393"/>
                  </a:lnTo>
                  <a:lnTo>
                    <a:pt x="896939" y="113081"/>
                  </a:lnTo>
                  <a:lnTo>
                    <a:pt x="247124" y="113081"/>
                  </a:lnTo>
                  <a:cubicBezTo>
                    <a:pt x="184668" y="113081"/>
                    <a:pt x="93556" y="164986"/>
                    <a:pt x="93556" y="227442"/>
                  </a:cubicBezTo>
                  <a:cubicBezTo>
                    <a:pt x="93556" y="289898"/>
                    <a:pt x="184669" y="339253"/>
                    <a:pt x="247124" y="339253"/>
                  </a:cubicBezTo>
                  <a:lnTo>
                    <a:pt x="896939" y="339253"/>
                  </a:lnTo>
                  <a:lnTo>
                    <a:pt x="896939" y="340941"/>
                  </a:lnTo>
                  <a:lnTo>
                    <a:pt x="905302" y="339253"/>
                  </a:lnTo>
                  <a:cubicBezTo>
                    <a:pt x="952144" y="339253"/>
                    <a:pt x="992334" y="367732"/>
                    <a:pt x="1009501" y="408321"/>
                  </a:cubicBezTo>
                  <a:lnTo>
                    <a:pt x="1018386" y="452329"/>
                  </a:lnTo>
                  <a:lnTo>
                    <a:pt x="1018386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5ACDC6"/>
                </a:gs>
                <a:gs pos="92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3D8F53-6241-4DB8-A2F8-4ABA06E699AB}"/>
                </a:ext>
              </a:extLst>
            </p:cNvPr>
            <p:cNvSpPr/>
            <p:nvPr/>
          </p:nvSpPr>
          <p:spPr>
            <a:xfrm>
              <a:off x="1023807" y="2116319"/>
              <a:ext cx="130791" cy="13079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srgbClr val="01308A"/>
                  </a:solidFill>
                </a:rPr>
                <a:t>7</a:t>
              </a:r>
              <a:endParaRPr lang="ko-KR" altLang="en-US" sz="700" b="1" dirty="0">
                <a:solidFill>
                  <a:srgbClr val="01308A"/>
                </a:solidFill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E2D8604-3ED4-466B-989F-123DA9E4BF24}"/>
              </a:ext>
            </a:extLst>
          </p:cNvPr>
          <p:cNvGraphicFramePr>
            <a:graphicFrameLocks noGrp="1"/>
          </p:cNvGraphicFramePr>
          <p:nvPr/>
        </p:nvGraphicFramePr>
        <p:xfrm>
          <a:off x="348029" y="1627194"/>
          <a:ext cx="729357" cy="378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Index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팀 구성 및 역할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절차 및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 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자체 평가 의견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마치며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하트 25">
            <a:extLst>
              <a:ext uri="{FF2B5EF4-FFF2-40B4-BE49-F238E27FC236}">
                <a16:creationId xmlns:a16="http://schemas.microsoft.com/office/drawing/2014/main" id="{7907F9A3-681E-42A0-843D-7AA59711F574}"/>
              </a:ext>
            </a:extLst>
          </p:cNvPr>
          <p:cNvSpPr/>
          <p:nvPr/>
        </p:nvSpPr>
        <p:spPr>
          <a:xfrm>
            <a:off x="246512" y="1867843"/>
            <a:ext cx="97047" cy="9704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0A3FD96-7F94-49AC-9B75-F6FD47A78E41}"/>
              </a:ext>
            </a:extLst>
          </p:cNvPr>
          <p:cNvSpPr>
            <a:spLocks/>
          </p:cNvSpPr>
          <p:nvPr/>
        </p:nvSpPr>
        <p:spPr bwMode="auto">
          <a:xfrm>
            <a:off x="265160" y="3471204"/>
            <a:ext cx="73607" cy="9713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3">
            <a:extLst>
              <a:ext uri="{FF2B5EF4-FFF2-40B4-BE49-F238E27FC236}">
                <a16:creationId xmlns:a16="http://schemas.microsoft.com/office/drawing/2014/main" id="{21FD7F67-4130-4669-89D2-8F0F9B71F4B4}"/>
              </a:ext>
            </a:extLst>
          </p:cNvPr>
          <p:cNvSpPr>
            <a:spLocks/>
          </p:cNvSpPr>
          <p:nvPr/>
        </p:nvSpPr>
        <p:spPr bwMode="auto">
          <a:xfrm>
            <a:off x="235419" y="2932577"/>
            <a:ext cx="110991" cy="9713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말풍선: 타원형 11">
            <a:extLst>
              <a:ext uri="{FF2B5EF4-FFF2-40B4-BE49-F238E27FC236}">
                <a16:creationId xmlns:a16="http://schemas.microsoft.com/office/drawing/2014/main" id="{A1D74957-ECFE-4D81-A79F-DE1F081A0036}"/>
              </a:ext>
            </a:extLst>
          </p:cNvPr>
          <p:cNvSpPr/>
          <p:nvPr/>
        </p:nvSpPr>
        <p:spPr>
          <a:xfrm>
            <a:off x="254845" y="2406378"/>
            <a:ext cx="86573" cy="84711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5A6C8EA-8651-45A6-B764-8C7D721212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656" y="4007041"/>
            <a:ext cx="105754" cy="121553"/>
            <a:chOff x="1039" y="1681"/>
            <a:chExt cx="1071" cy="1231"/>
          </a:xfrm>
          <a:solidFill>
            <a:schemeClr val="bg1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815DFC0-FA47-46AA-BA3E-7A81A0A26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5FDA572-C607-4692-B625-2CFC112C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92B7755-F3BD-4F52-97FD-69256726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F5696A0-AAD5-49EC-82C1-42EE06A1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D60311C-3EC5-4D93-BB78-9542B7A0F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44" y="4505857"/>
            <a:ext cx="47230" cy="122011"/>
            <a:chOff x="2375" y="2182"/>
            <a:chExt cx="144" cy="372"/>
          </a:xfrm>
          <a:solidFill>
            <a:schemeClr val="bg1"/>
          </a:solidFill>
        </p:grpSpPr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D31B3D4-75BA-4366-92CC-6743D0D6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6290D1B-DD72-437C-8B0F-DB2DB181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44AEA891-FE19-4DE4-AA47-21D96037A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890E7873-7490-432D-B227-91907607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9811BD2D-29D7-437B-86EB-7D7FFA82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Freeform 6">
            <a:extLst>
              <a:ext uri="{FF2B5EF4-FFF2-40B4-BE49-F238E27FC236}">
                <a16:creationId xmlns:a16="http://schemas.microsoft.com/office/drawing/2014/main" id="{02866201-0C5E-47FE-ABD5-24CB1E5C2E6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4719" y="5095065"/>
            <a:ext cx="88761" cy="7869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E8AE-9816-4EDE-8122-CC0119ADB8F1}"/>
              </a:ext>
            </a:extLst>
          </p:cNvPr>
          <p:cNvSpPr txBox="1"/>
          <p:nvPr/>
        </p:nvSpPr>
        <p:spPr>
          <a:xfrm>
            <a:off x="1270328" y="191895"/>
            <a:ext cx="3981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013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67A698-2849-4AC5-BAA7-C222D33D19D1}"/>
              </a:ext>
            </a:extLst>
          </p:cNvPr>
          <p:cNvSpPr/>
          <p:nvPr/>
        </p:nvSpPr>
        <p:spPr>
          <a:xfrm>
            <a:off x="2100545" y="3768667"/>
            <a:ext cx="5155388" cy="27499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952C72-6BBA-4F7B-8274-B1DCEC232E71}"/>
              </a:ext>
            </a:extLst>
          </p:cNvPr>
          <p:cNvSpPr/>
          <p:nvPr/>
        </p:nvSpPr>
        <p:spPr>
          <a:xfrm>
            <a:off x="4210304" y="2616200"/>
            <a:ext cx="3045629" cy="10735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7CCFC1-52EC-4281-A1A1-FCEA9560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0" t="12016" r="34028" b="24576"/>
          <a:stretch/>
        </p:blipFill>
        <p:spPr>
          <a:xfrm>
            <a:off x="1955466" y="940109"/>
            <a:ext cx="8872503" cy="595937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ACFDF-9CB3-4974-BD4A-03B4BCB1FAAA}"/>
              </a:ext>
            </a:extLst>
          </p:cNvPr>
          <p:cNvSpPr/>
          <p:nvPr/>
        </p:nvSpPr>
        <p:spPr>
          <a:xfrm>
            <a:off x="1077386" y="1081842"/>
            <a:ext cx="3172630" cy="458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네트워크 구성도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4AF0C9-F0DB-40FD-8F98-E7FDAE3BF9E5}"/>
              </a:ext>
            </a:extLst>
          </p:cNvPr>
          <p:cNvSpPr txBox="1"/>
          <p:nvPr/>
        </p:nvSpPr>
        <p:spPr>
          <a:xfrm>
            <a:off x="1364031" y="2993977"/>
            <a:ext cx="2901379" cy="75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rgbClr val="00B05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내부 구간 </a:t>
            </a:r>
            <a:endParaRPr lang="en-US" altLang="ko-KR" sz="1000" dirty="0">
              <a:solidFill>
                <a:srgbClr val="00B05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0B05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VLAN 10 : 134.100.193.X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0B05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VLAN 20 : 134.100.194.X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D1AD09-0953-4F66-9A40-C917A07D62B8}"/>
              </a:ext>
            </a:extLst>
          </p:cNvPr>
          <p:cNvSpPr txBox="1"/>
          <p:nvPr/>
        </p:nvSpPr>
        <p:spPr>
          <a:xfrm>
            <a:off x="3651336" y="1644593"/>
            <a:ext cx="2901379" cy="98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NAT</a:t>
            </a:r>
            <a:r>
              <a:rPr lang="ko-KR" altLang="en-US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구간</a:t>
            </a:r>
            <a:endParaRPr lang="en-US" altLang="ko-KR" sz="10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내부 구간 </a:t>
            </a:r>
            <a:r>
              <a: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134.100.193.X, 134.100.194.X</a:t>
            </a:r>
            <a:r>
              <a:rPr lang="ko-KR" altLang="en-US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000" dirty="0">
              <a:solidFill>
                <a:srgbClr val="01308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외부 구간</a:t>
            </a:r>
            <a:r>
              <a: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10.X.X.X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1308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NAT POOL : 10.27.1.1 ~ 10.27.1.50</a:t>
            </a:r>
          </a:p>
        </p:txBody>
      </p:sp>
    </p:spTree>
    <p:extLst>
      <p:ext uri="{BB962C8B-B14F-4D97-AF65-F5344CB8AC3E}">
        <p14:creationId xmlns:p14="http://schemas.microsoft.com/office/powerpoint/2010/main" val="27504573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1616</Words>
  <Application>Microsoft Office PowerPoint</Application>
  <PresentationFormat>와이드스크린</PresentationFormat>
  <Paragraphs>439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Tmon몬소리 Black</vt:lpstr>
      <vt:lpstr>Yu Gothic UI Semilight</vt:lpstr>
      <vt:lpstr>경기천년제목 Light</vt:lpstr>
      <vt:lpstr>경기천년제목V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47</cp:revision>
  <dcterms:created xsi:type="dcterms:W3CDTF">2023-03-06T12:40:01Z</dcterms:created>
  <dcterms:modified xsi:type="dcterms:W3CDTF">2023-04-26T05:35:43Z</dcterms:modified>
</cp:coreProperties>
</file>